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59"/>
  </p:notesMasterIdLst>
  <p:sldIdLst>
    <p:sldId id="617" r:id="rId4"/>
    <p:sldId id="971" r:id="rId5"/>
    <p:sldId id="320" r:id="rId6"/>
    <p:sldId id="980" r:id="rId7"/>
    <p:sldId id="972" r:id="rId8"/>
    <p:sldId id="973" r:id="rId9"/>
    <p:sldId id="974" r:id="rId10"/>
    <p:sldId id="976" r:id="rId11"/>
    <p:sldId id="977" r:id="rId12"/>
    <p:sldId id="978" r:id="rId13"/>
    <p:sldId id="981" r:id="rId14"/>
    <p:sldId id="982" r:id="rId15"/>
    <p:sldId id="983" r:id="rId16"/>
    <p:sldId id="984" r:id="rId17"/>
    <p:sldId id="985" r:id="rId18"/>
    <p:sldId id="986" r:id="rId19"/>
    <p:sldId id="987" r:id="rId20"/>
    <p:sldId id="990" r:id="rId21"/>
    <p:sldId id="991" r:id="rId22"/>
    <p:sldId id="992" r:id="rId23"/>
    <p:sldId id="1016" r:id="rId24"/>
    <p:sldId id="443" r:id="rId25"/>
    <p:sldId id="444" r:id="rId26"/>
    <p:sldId id="995" r:id="rId27"/>
    <p:sldId id="1014" r:id="rId28"/>
    <p:sldId id="1015" r:id="rId29"/>
    <p:sldId id="993" r:id="rId30"/>
    <p:sldId id="1013" r:id="rId31"/>
    <p:sldId id="1022" r:id="rId32"/>
    <p:sldId id="994" r:id="rId33"/>
    <p:sldId id="996" r:id="rId34"/>
    <p:sldId id="997" r:id="rId35"/>
    <p:sldId id="998" r:id="rId36"/>
    <p:sldId id="999" r:id="rId37"/>
    <p:sldId id="1000" r:id="rId38"/>
    <p:sldId id="1001" r:id="rId39"/>
    <p:sldId id="1002" r:id="rId40"/>
    <p:sldId id="1003" r:id="rId41"/>
    <p:sldId id="1025" r:id="rId42"/>
    <p:sldId id="1023" r:id="rId43"/>
    <p:sldId id="1004" r:id="rId44"/>
    <p:sldId id="1005" r:id="rId45"/>
    <p:sldId id="1006" r:id="rId46"/>
    <p:sldId id="1021" r:id="rId47"/>
    <p:sldId id="1017" r:id="rId48"/>
    <p:sldId id="1019" r:id="rId49"/>
    <p:sldId id="1020" r:id="rId50"/>
    <p:sldId id="1007" r:id="rId51"/>
    <p:sldId id="1008" r:id="rId52"/>
    <p:sldId id="1010" r:id="rId53"/>
    <p:sldId id="1011" r:id="rId54"/>
    <p:sldId id="1012" r:id="rId55"/>
    <p:sldId id="615" r:id="rId56"/>
    <p:sldId id="1024" r:id="rId57"/>
    <p:sldId id="88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6395" autoAdjust="0"/>
  </p:normalViewPr>
  <p:slideViewPr>
    <p:cSldViewPr snapToGrid="0">
      <p:cViewPr varScale="1">
        <p:scale>
          <a:sx n="99" d="100"/>
          <a:sy n="99" d="100"/>
        </p:scale>
        <p:origin x="184" y="408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Regression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Regression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Regression</a:t>
          </a:r>
          <a:endParaRPr lang="en-US" dirty="0">
            <a:solidFill>
              <a:schemeClr val="tx1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Regression</a:t>
          </a:r>
          <a:endParaRPr lang="en-US" sz="2400" kern="1200" dirty="0"/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>
              <a:solidFill>
                <a:srgbClr val="FF0000"/>
              </a:solidFill>
            </a:rPr>
            <a:t>Regression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>
              <a:solidFill>
                <a:schemeClr val="tx1"/>
              </a:solidFill>
            </a:rPr>
            <a:t>Regression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1015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935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41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1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72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183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18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52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574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57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93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454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509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441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058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058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672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060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56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9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039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538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883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685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5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08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572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741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061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809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84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837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132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345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511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184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6994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982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407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262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066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18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466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76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194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61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68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4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29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59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2.tif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tiff"/><Relationship Id="rId4" Type="http://schemas.openxmlformats.org/officeDocument/2006/relationships/hyperlink" Target="https://arxiv.org/abs/1803.0882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4.tiff"/><Relationship Id="rId10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3.tiff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abs/1803.08823" TargetMode="Externa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27.tiff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0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tif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26" name="Picture 2" descr="10 Companies Using Machine Learning in Cool Ways">
            <a:extLst>
              <a:ext uri="{FF2B5EF4-FFF2-40B4-BE49-F238E27FC236}">
                <a16:creationId xmlns:a16="http://schemas.microsoft.com/office/drawing/2014/main" id="{A775AB26-032D-4FCD-1DE1-BBEF7F44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42"/>
            <a:ext cx="6263292" cy="44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C9AC96-426E-D30E-0C48-B5217090D88E}"/>
              </a:ext>
            </a:extLst>
          </p:cNvPr>
          <p:cNvGrpSpPr/>
          <p:nvPr/>
        </p:nvGrpSpPr>
        <p:grpSpPr>
          <a:xfrm>
            <a:off x="963828" y="1307063"/>
            <a:ext cx="9015059" cy="4731476"/>
            <a:chOff x="181192" y="1404661"/>
            <a:chExt cx="10296131" cy="5846878"/>
          </a:xfrm>
        </p:grpSpPr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39F97A04-30C8-9A7E-B0D3-DD1FC58397BD}"/>
                </a:ext>
              </a:extLst>
            </p:cNvPr>
            <p:cNvCxnSpPr/>
            <p:nvPr/>
          </p:nvCxnSpPr>
          <p:spPr>
            <a:xfrm flipV="1">
              <a:off x="1538222" y="6222695"/>
              <a:ext cx="8939101" cy="57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9A81D11E-3F05-8F1D-8C41-7C087F731ABC}"/>
                </a:ext>
              </a:extLst>
            </p:cNvPr>
            <p:cNvCxnSpPr/>
            <p:nvPr/>
          </p:nvCxnSpPr>
          <p:spPr>
            <a:xfrm flipV="1">
              <a:off x="2213447" y="1404661"/>
              <a:ext cx="1" cy="523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07EF04-AF7F-FC6F-111E-EA2D8A79BC07}"/>
                </a:ext>
              </a:extLst>
            </p:cNvPr>
            <p:cNvSpPr txBox="1"/>
            <p:nvPr/>
          </p:nvSpPr>
          <p:spPr>
            <a:xfrm>
              <a:off x="181192" y="1439293"/>
              <a:ext cx="2353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/>
                <a:t>Label/No Label</a:t>
              </a:r>
              <a:endParaRPr kumimoji="1" lang="zh-CN" altLang="en-US" sz="2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9C9DBA2-95F5-0BB8-3880-68200AF0523A}"/>
                </a:ext>
              </a:extLst>
            </p:cNvPr>
            <p:cNvSpPr txBox="1"/>
            <p:nvPr/>
          </p:nvSpPr>
          <p:spPr>
            <a:xfrm>
              <a:off x="1543180" y="4963630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No</a:t>
              </a:r>
              <a:endParaRPr kumimoji="1" lang="zh-CN" altLang="en-US" sz="2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D4BA45-E968-38CE-24E8-0906579A8098}"/>
                </a:ext>
              </a:extLst>
            </p:cNvPr>
            <p:cNvSpPr txBox="1"/>
            <p:nvPr/>
          </p:nvSpPr>
          <p:spPr>
            <a:xfrm>
              <a:off x="1512007" y="2615572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Yes</a:t>
              </a:r>
              <a:endParaRPr kumimoji="1" lang="zh-CN" altLang="en-US" sz="2400" dirty="0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FDD5E48-3941-8B5D-F648-3F231289CC56}"/>
                </a:ext>
              </a:extLst>
            </p:cNvPr>
            <p:cNvCxnSpPr/>
            <p:nvPr/>
          </p:nvCxnSpPr>
          <p:spPr>
            <a:xfrm>
              <a:off x="2213447" y="4044801"/>
              <a:ext cx="76620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D91AED99-9BAC-4797-BC40-14986E6B23CB}"/>
                </a:ext>
              </a:extLst>
            </p:cNvPr>
            <p:cNvCxnSpPr/>
            <p:nvPr/>
          </p:nvCxnSpPr>
          <p:spPr>
            <a:xfrm>
              <a:off x="5915639" y="1433508"/>
              <a:ext cx="44883" cy="4776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AF16DB-3259-AED6-4BF9-5F694E799AE7}"/>
                </a:ext>
              </a:extLst>
            </p:cNvPr>
            <p:cNvSpPr txBox="1"/>
            <p:nvPr/>
          </p:nvSpPr>
          <p:spPr>
            <a:xfrm>
              <a:off x="7861947" y="6718245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Big</a:t>
              </a:r>
              <a:endParaRPr kumimoji="1" lang="zh-CN" altLang="en-US" sz="2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C51D47-7EAF-BBF6-2832-6C2C97AC15C9}"/>
                </a:ext>
              </a:extLst>
            </p:cNvPr>
            <p:cNvSpPr txBox="1"/>
            <p:nvPr/>
          </p:nvSpPr>
          <p:spPr>
            <a:xfrm>
              <a:off x="3727510" y="6789874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Small</a:t>
              </a:r>
              <a:endParaRPr kumimoji="1"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EC5CFCE-E65D-8E23-AB44-730899A59C40}"/>
                </a:ext>
              </a:extLst>
            </p:cNvPr>
            <p:cNvSpPr txBox="1"/>
            <p:nvPr/>
          </p:nvSpPr>
          <p:spPr>
            <a:xfrm>
              <a:off x="6957780" y="6054441"/>
              <a:ext cx="1808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/>
                <a:t>Deep Learning</a:t>
              </a:r>
              <a:endParaRPr kumimoji="1"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3BD598F-403A-9E6A-3ECE-C857412E714F}"/>
                </a:ext>
              </a:extLst>
            </p:cNvPr>
            <p:cNvSpPr/>
            <p:nvPr/>
          </p:nvSpPr>
          <p:spPr>
            <a:xfrm>
              <a:off x="6042978" y="4937947"/>
              <a:ext cx="1853800" cy="1079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Reinforcement Learning</a:t>
              </a:r>
              <a:endParaRPr kumimoji="1" lang="zh-CN" altLang="en-US" sz="14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C6E7C43-13CC-8808-3783-E6B4887BE1B1}"/>
                </a:ext>
              </a:extLst>
            </p:cNvPr>
            <p:cNvSpPr/>
            <p:nvPr/>
          </p:nvSpPr>
          <p:spPr>
            <a:xfrm>
              <a:off x="5149066" y="3733976"/>
              <a:ext cx="1579573" cy="6952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Transfer Learning</a:t>
              </a:r>
              <a:endParaRPr kumimoji="1" lang="zh-CN" altLang="en-US" sz="1400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A625D4D-BFB3-4C3D-561E-50028408471A}"/>
                </a:ext>
              </a:extLst>
            </p:cNvPr>
            <p:cNvSpPr/>
            <p:nvPr/>
          </p:nvSpPr>
          <p:spPr>
            <a:xfrm>
              <a:off x="3260340" y="2774088"/>
              <a:ext cx="1977887" cy="95471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Regression</a:t>
              </a:r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A01896A-5DE7-53AA-95FD-5FD33E05A2E4}"/>
                </a:ext>
              </a:extLst>
            </p:cNvPr>
            <p:cNvSpPr/>
            <p:nvPr/>
          </p:nvSpPr>
          <p:spPr>
            <a:xfrm>
              <a:off x="3456116" y="1709848"/>
              <a:ext cx="2377068" cy="96560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Classification</a:t>
              </a:r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2BA8295-B176-9548-7F7C-9A8D609B93D6}"/>
                </a:ext>
              </a:extLst>
            </p:cNvPr>
            <p:cNvSpPr/>
            <p:nvPr/>
          </p:nvSpPr>
          <p:spPr>
            <a:xfrm>
              <a:off x="6261109" y="2741238"/>
              <a:ext cx="2002023" cy="95471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Regression</a:t>
              </a:r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5908D3E-750B-DA0E-A532-FB7E417546C1}"/>
                </a:ext>
              </a:extLst>
            </p:cNvPr>
            <p:cNvSpPr/>
            <p:nvPr/>
          </p:nvSpPr>
          <p:spPr>
            <a:xfrm>
              <a:off x="7404490" y="1709848"/>
              <a:ext cx="2316943" cy="96560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Classification</a:t>
              </a:r>
              <a:endParaRPr kumimoji="1"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D1C49F4-2214-7692-64C6-FFF02BE574C9}"/>
                </a:ext>
              </a:extLst>
            </p:cNvPr>
            <p:cNvSpPr/>
            <p:nvPr/>
          </p:nvSpPr>
          <p:spPr>
            <a:xfrm>
              <a:off x="7896777" y="4423822"/>
              <a:ext cx="1509735" cy="10796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Clustering</a:t>
              </a:r>
              <a:endParaRPr kumimoji="1" lang="zh-CN" altLang="en-US" sz="14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8EA7F41-7406-A07A-37C4-223234C4B2B7}"/>
                </a:ext>
              </a:extLst>
            </p:cNvPr>
            <p:cNvSpPr/>
            <p:nvPr/>
          </p:nvSpPr>
          <p:spPr>
            <a:xfrm>
              <a:off x="2694607" y="4129862"/>
              <a:ext cx="1802340" cy="1075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Inference</a:t>
              </a:r>
              <a:endParaRPr kumimoji="1"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3ADE3E5-FE6F-16CD-84B6-204425089680}"/>
                </a:ext>
              </a:extLst>
            </p:cNvPr>
            <p:cNvSpPr/>
            <p:nvPr/>
          </p:nvSpPr>
          <p:spPr>
            <a:xfrm>
              <a:off x="3443341" y="5072052"/>
              <a:ext cx="2424993" cy="107533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Human Computation</a:t>
              </a:r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85E8903-9069-040A-3404-453DE1BA9232}"/>
                </a:ext>
              </a:extLst>
            </p:cNvPr>
            <p:cNvSpPr/>
            <p:nvPr/>
          </p:nvSpPr>
          <p:spPr>
            <a:xfrm>
              <a:off x="6863885" y="3808041"/>
              <a:ext cx="1193679" cy="108092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Feature Learning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1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003882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4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65D23191-D14E-5389-A68B-E5814BB6BB65}"/>
              </a:ext>
            </a:extLst>
          </p:cNvPr>
          <p:cNvCxnSpPr/>
          <p:nvPr/>
        </p:nvCxnSpPr>
        <p:spPr>
          <a:xfrm flipV="1">
            <a:off x="814977" y="5493350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E1006251-1DD4-1A88-4CB4-5F0974C536C3}"/>
              </a:ext>
            </a:extLst>
          </p:cNvPr>
          <p:cNvCxnSpPr/>
          <p:nvPr/>
        </p:nvCxnSpPr>
        <p:spPr>
          <a:xfrm flipV="1">
            <a:off x="1175017" y="1791311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45B68890-6FC0-EA8B-6C4F-B117572EBCF7}"/>
              </a:ext>
            </a:extLst>
          </p:cNvPr>
          <p:cNvSpPr txBox="1"/>
          <p:nvPr/>
        </p:nvSpPr>
        <p:spPr>
          <a:xfrm>
            <a:off x="6675059" y="558790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E4CE9F3-ED57-A9FF-C1DF-450E1ABB7849}"/>
              </a:ext>
            </a:extLst>
          </p:cNvPr>
          <p:cNvSpPr txBox="1"/>
          <p:nvPr/>
        </p:nvSpPr>
        <p:spPr>
          <a:xfrm>
            <a:off x="809343" y="130706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43B71C-A1A7-C931-AA52-BFF0F77877A9}"/>
              </a:ext>
            </a:extLst>
          </p:cNvPr>
          <p:cNvSpPr/>
          <p:nvPr/>
        </p:nvSpPr>
        <p:spPr>
          <a:xfrm>
            <a:off x="1751081" y="467163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5A1E0A-9789-86F5-BA13-05271AB4BBF1}"/>
              </a:ext>
            </a:extLst>
          </p:cNvPr>
          <p:cNvSpPr/>
          <p:nvPr/>
        </p:nvSpPr>
        <p:spPr>
          <a:xfrm>
            <a:off x="2543169" y="40955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8443BF-00B3-D896-D2EA-6AD897B65FAD}"/>
              </a:ext>
            </a:extLst>
          </p:cNvPr>
          <p:cNvSpPr/>
          <p:nvPr/>
        </p:nvSpPr>
        <p:spPr>
          <a:xfrm>
            <a:off x="2543169" y="510367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03D2ACE-1308-BFFE-49F9-191CF19DC49F}"/>
              </a:ext>
            </a:extLst>
          </p:cNvPr>
          <p:cNvSpPr/>
          <p:nvPr/>
        </p:nvSpPr>
        <p:spPr>
          <a:xfrm>
            <a:off x="1679073" y="5175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EFA5CE-F282-FAD8-593A-A98CA00FE123}"/>
              </a:ext>
            </a:extLst>
          </p:cNvPr>
          <p:cNvSpPr/>
          <p:nvPr/>
        </p:nvSpPr>
        <p:spPr>
          <a:xfrm>
            <a:off x="3119233" y="438359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97F37D3-7FA2-1692-37F9-F79A2DC52509}"/>
              </a:ext>
            </a:extLst>
          </p:cNvPr>
          <p:cNvSpPr/>
          <p:nvPr/>
        </p:nvSpPr>
        <p:spPr>
          <a:xfrm>
            <a:off x="427136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06BE5B-EF65-559D-67A2-DDAFB198D473}"/>
              </a:ext>
            </a:extLst>
          </p:cNvPr>
          <p:cNvSpPr/>
          <p:nvPr/>
        </p:nvSpPr>
        <p:spPr>
          <a:xfrm>
            <a:off x="3983329" y="308745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1E9CCE-042A-2E4D-0DAF-47FB46FCF9D6}"/>
              </a:ext>
            </a:extLst>
          </p:cNvPr>
          <p:cNvSpPr/>
          <p:nvPr/>
        </p:nvSpPr>
        <p:spPr>
          <a:xfrm>
            <a:off x="4991441" y="279942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40B8BC-5DF7-0006-821B-6DCB7676256F}"/>
              </a:ext>
            </a:extLst>
          </p:cNvPr>
          <p:cNvSpPr/>
          <p:nvPr/>
        </p:nvSpPr>
        <p:spPr>
          <a:xfrm>
            <a:off x="4559393" y="25113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95B04B-C6CA-00D9-319C-7B2A76DD23D0}"/>
              </a:ext>
            </a:extLst>
          </p:cNvPr>
          <p:cNvSpPr/>
          <p:nvPr/>
        </p:nvSpPr>
        <p:spPr>
          <a:xfrm>
            <a:off x="4487385" y="294343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78C6298-7A9B-91CA-F8CC-A74CC8159207}"/>
              </a:ext>
            </a:extLst>
          </p:cNvPr>
          <p:cNvSpPr/>
          <p:nvPr/>
        </p:nvSpPr>
        <p:spPr>
          <a:xfrm>
            <a:off x="4199353" y="222335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3E426E0-F649-C5B4-6AEF-DC660582AF37}"/>
              </a:ext>
            </a:extLst>
          </p:cNvPr>
          <p:cNvSpPr/>
          <p:nvPr/>
        </p:nvSpPr>
        <p:spPr>
          <a:xfrm>
            <a:off x="5207465" y="33754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E19B4E4-474A-A80E-4662-579AB9E780D5}"/>
              </a:ext>
            </a:extLst>
          </p:cNvPr>
          <p:cNvSpPr/>
          <p:nvPr/>
        </p:nvSpPr>
        <p:spPr>
          <a:xfrm>
            <a:off x="5135457" y="22953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BD52E15-39E9-46A3-30D1-06E2763F113F}"/>
              </a:ext>
            </a:extLst>
          </p:cNvPr>
          <p:cNvSpPr/>
          <p:nvPr/>
        </p:nvSpPr>
        <p:spPr>
          <a:xfrm>
            <a:off x="355128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5B2A98-0F2F-298B-AB55-B767EA8290D9}"/>
              </a:ext>
            </a:extLst>
          </p:cNvPr>
          <p:cNvSpPr/>
          <p:nvPr/>
        </p:nvSpPr>
        <p:spPr>
          <a:xfrm>
            <a:off x="3119233" y="344749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729B9C9-3B5D-3373-5420-6ED33CC70FA9}"/>
              </a:ext>
            </a:extLst>
          </p:cNvPr>
          <p:cNvCxnSpPr/>
          <p:nvPr/>
        </p:nvCxnSpPr>
        <p:spPr>
          <a:xfrm flipV="1">
            <a:off x="1002347" y="1489562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F72577E-EB8C-2548-A554-040E8AB54334}"/>
              </a:ext>
            </a:extLst>
          </p:cNvPr>
          <p:cNvCxnSpPr>
            <a:stCxn id="11" idx="4"/>
            <a:endCxn id="16" idx="7"/>
          </p:cNvCxnSpPr>
          <p:nvPr/>
        </p:nvCxnSpPr>
        <p:spPr>
          <a:xfrm>
            <a:off x="1859093" y="4887655"/>
            <a:ext cx="4368" cy="3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AAA4CB7-AAA5-6A2F-04AE-76C3F0EFFB59}"/>
              </a:ext>
            </a:extLst>
          </p:cNvPr>
          <p:cNvCxnSpPr/>
          <p:nvPr/>
        </p:nvCxnSpPr>
        <p:spPr>
          <a:xfrm>
            <a:off x="2625835" y="4557246"/>
            <a:ext cx="17512" cy="54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D8C6C02-4DB4-AF4E-52D0-2E00249A33FA}"/>
              </a:ext>
            </a:extLst>
          </p:cNvPr>
          <p:cNvCxnSpPr>
            <a:stCxn id="14" idx="4"/>
          </p:cNvCxnSpPr>
          <p:nvPr/>
        </p:nvCxnSpPr>
        <p:spPr>
          <a:xfrm>
            <a:off x="2651181" y="4311591"/>
            <a:ext cx="629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AECEB774-3D98-3904-6DB4-27A28D826D8B}"/>
              </a:ext>
            </a:extLst>
          </p:cNvPr>
          <p:cNvCxnSpPr>
            <a:stCxn id="27" idx="4"/>
            <a:endCxn id="17" idx="0"/>
          </p:cNvCxnSpPr>
          <p:nvPr/>
        </p:nvCxnSpPr>
        <p:spPr>
          <a:xfrm>
            <a:off x="3227245" y="3663519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AD928C7-114C-A06E-DE9C-721EA6264A68}"/>
              </a:ext>
            </a:extLst>
          </p:cNvPr>
          <p:cNvCxnSpPr>
            <a:endCxn id="18" idx="0"/>
          </p:cNvCxnSpPr>
          <p:nvPr/>
        </p:nvCxnSpPr>
        <p:spPr>
          <a:xfrm>
            <a:off x="4376527" y="3125555"/>
            <a:ext cx="2846" cy="39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DA4760A-6EEF-D210-75CA-724ED2C55035}"/>
              </a:ext>
            </a:extLst>
          </p:cNvPr>
          <p:cNvCxnSpPr/>
          <p:nvPr/>
        </p:nvCxnSpPr>
        <p:spPr>
          <a:xfrm>
            <a:off x="4301673" y="2418998"/>
            <a:ext cx="2846" cy="72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7D60E13A-0474-6591-754F-8BCA30B5EA70}"/>
              </a:ext>
            </a:extLst>
          </p:cNvPr>
          <p:cNvCxnSpPr>
            <a:endCxn id="20" idx="0"/>
          </p:cNvCxnSpPr>
          <p:nvPr/>
        </p:nvCxnSpPr>
        <p:spPr>
          <a:xfrm>
            <a:off x="5099453" y="2565978"/>
            <a:ext cx="0" cy="23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AA0A3B5C-E8C0-2482-42E2-2ABA1169B14C}"/>
              </a:ext>
            </a:extLst>
          </p:cNvPr>
          <p:cNvCxnSpPr>
            <a:stCxn id="25" idx="7"/>
            <a:endCxn id="24" idx="0"/>
          </p:cNvCxnSpPr>
          <p:nvPr/>
        </p:nvCxnSpPr>
        <p:spPr>
          <a:xfrm flipH="1">
            <a:off x="5315477" y="2327003"/>
            <a:ext cx="4368" cy="10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BA7EDE0-AD64-F68C-D2B2-6B99EC636829}"/>
              </a:ext>
            </a:extLst>
          </p:cNvPr>
          <p:cNvSpPr txBox="1"/>
          <p:nvPr/>
        </p:nvSpPr>
        <p:spPr>
          <a:xfrm>
            <a:off x="4603887" y="1219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43E88F-EA95-A867-9D4C-FFA4476196C2}"/>
              </a:ext>
            </a:extLst>
          </p:cNvPr>
          <p:cNvSpPr txBox="1"/>
          <p:nvPr/>
        </p:nvSpPr>
        <p:spPr>
          <a:xfrm>
            <a:off x="7542032" y="512143"/>
            <a:ext cx="414024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Judgment: </a:t>
            </a:r>
            <a:r>
              <a:rPr kumimoji="1" lang="en-US" altLang="zh-CN" dirty="0"/>
              <a:t>Error(Vertical distances between samples and the line)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Finding a best line 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 such that 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Error</a:t>
            </a:r>
            <a:r>
              <a:rPr kumimoji="1" lang="en-US" altLang="zh-CN" dirty="0"/>
              <a:t> could be minimized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process is </a:t>
            </a:r>
            <a:r>
              <a:rPr kumimoji="1" lang="en-US" altLang="zh-CN" sz="2800" dirty="0">
                <a:solidFill>
                  <a:srgbClr val="FF0000"/>
                </a:solidFill>
              </a:rPr>
              <a:t>Training</a:t>
            </a:r>
            <a:r>
              <a:rPr kumimoji="1" lang="en-US" altLang="zh-CN" dirty="0"/>
              <a:t> or learning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103495-2042-D243-8CBB-95650E6FD08D}"/>
              </a:ext>
            </a:extLst>
          </p:cNvPr>
          <p:cNvSpPr txBox="1"/>
          <p:nvPr/>
        </p:nvSpPr>
        <p:spPr>
          <a:xfrm>
            <a:off x="1195958" y="5587909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1" name="内容占位符 4">
            <a:extLst>
              <a:ext uri="{FF2B5EF4-FFF2-40B4-BE49-F238E27FC236}">
                <a16:creationId xmlns:a16="http://schemas.microsoft.com/office/drawing/2014/main" id="{B0D2931C-1255-F56C-7DFC-BB942792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894" y="3221141"/>
            <a:ext cx="4140245" cy="22258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/>
              <p:nvPr/>
            </p:nvSpPr>
            <p:spPr>
              <a:xfrm>
                <a:off x="7899049" y="3994133"/>
                <a:ext cx="3280859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49" y="3994133"/>
                <a:ext cx="3280859" cy="778931"/>
              </a:xfrm>
              <a:prstGeom prst="rect">
                <a:avLst/>
              </a:prstGeom>
              <a:blipFill>
                <a:blip r:embed="rId4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65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65D23191-D14E-5389-A68B-E5814BB6BB65}"/>
              </a:ext>
            </a:extLst>
          </p:cNvPr>
          <p:cNvCxnSpPr/>
          <p:nvPr/>
        </p:nvCxnSpPr>
        <p:spPr>
          <a:xfrm flipV="1">
            <a:off x="814977" y="5493350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E1006251-1DD4-1A88-4CB4-5F0974C536C3}"/>
              </a:ext>
            </a:extLst>
          </p:cNvPr>
          <p:cNvCxnSpPr/>
          <p:nvPr/>
        </p:nvCxnSpPr>
        <p:spPr>
          <a:xfrm flipV="1">
            <a:off x="1175017" y="1791311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45B68890-6FC0-EA8B-6C4F-B117572EBCF7}"/>
              </a:ext>
            </a:extLst>
          </p:cNvPr>
          <p:cNvSpPr txBox="1"/>
          <p:nvPr/>
        </p:nvSpPr>
        <p:spPr>
          <a:xfrm>
            <a:off x="6675059" y="558790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E4CE9F3-ED57-A9FF-C1DF-450E1ABB7849}"/>
              </a:ext>
            </a:extLst>
          </p:cNvPr>
          <p:cNvSpPr txBox="1"/>
          <p:nvPr/>
        </p:nvSpPr>
        <p:spPr>
          <a:xfrm>
            <a:off x="809343" y="130706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43B71C-A1A7-C931-AA52-BFF0F77877A9}"/>
              </a:ext>
            </a:extLst>
          </p:cNvPr>
          <p:cNvSpPr/>
          <p:nvPr/>
        </p:nvSpPr>
        <p:spPr>
          <a:xfrm>
            <a:off x="1751081" y="467163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5A1E0A-9789-86F5-BA13-05271AB4BBF1}"/>
              </a:ext>
            </a:extLst>
          </p:cNvPr>
          <p:cNvSpPr/>
          <p:nvPr/>
        </p:nvSpPr>
        <p:spPr>
          <a:xfrm>
            <a:off x="2543169" y="40955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8443BF-00B3-D896-D2EA-6AD897B65FAD}"/>
              </a:ext>
            </a:extLst>
          </p:cNvPr>
          <p:cNvSpPr/>
          <p:nvPr/>
        </p:nvSpPr>
        <p:spPr>
          <a:xfrm>
            <a:off x="2543169" y="510367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03D2ACE-1308-BFFE-49F9-191CF19DC49F}"/>
              </a:ext>
            </a:extLst>
          </p:cNvPr>
          <p:cNvSpPr/>
          <p:nvPr/>
        </p:nvSpPr>
        <p:spPr>
          <a:xfrm>
            <a:off x="1679073" y="5175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EFA5CE-F282-FAD8-593A-A98CA00FE123}"/>
              </a:ext>
            </a:extLst>
          </p:cNvPr>
          <p:cNvSpPr/>
          <p:nvPr/>
        </p:nvSpPr>
        <p:spPr>
          <a:xfrm>
            <a:off x="3119233" y="438359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97F37D3-7FA2-1692-37F9-F79A2DC52509}"/>
              </a:ext>
            </a:extLst>
          </p:cNvPr>
          <p:cNvSpPr/>
          <p:nvPr/>
        </p:nvSpPr>
        <p:spPr>
          <a:xfrm>
            <a:off x="427136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06BE5B-EF65-559D-67A2-DDAFB198D473}"/>
              </a:ext>
            </a:extLst>
          </p:cNvPr>
          <p:cNvSpPr/>
          <p:nvPr/>
        </p:nvSpPr>
        <p:spPr>
          <a:xfrm>
            <a:off x="3983329" y="308745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1E9CCE-042A-2E4D-0DAF-47FB46FCF9D6}"/>
              </a:ext>
            </a:extLst>
          </p:cNvPr>
          <p:cNvSpPr/>
          <p:nvPr/>
        </p:nvSpPr>
        <p:spPr>
          <a:xfrm>
            <a:off x="4991441" y="279942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40B8BC-5DF7-0006-821B-6DCB7676256F}"/>
              </a:ext>
            </a:extLst>
          </p:cNvPr>
          <p:cNvSpPr/>
          <p:nvPr/>
        </p:nvSpPr>
        <p:spPr>
          <a:xfrm>
            <a:off x="4559393" y="25113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95B04B-C6CA-00D9-319C-7B2A76DD23D0}"/>
              </a:ext>
            </a:extLst>
          </p:cNvPr>
          <p:cNvSpPr/>
          <p:nvPr/>
        </p:nvSpPr>
        <p:spPr>
          <a:xfrm>
            <a:off x="4487385" y="294343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78C6298-7A9B-91CA-F8CC-A74CC8159207}"/>
              </a:ext>
            </a:extLst>
          </p:cNvPr>
          <p:cNvSpPr/>
          <p:nvPr/>
        </p:nvSpPr>
        <p:spPr>
          <a:xfrm>
            <a:off x="4199353" y="222335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3E426E0-F649-C5B4-6AEF-DC660582AF37}"/>
              </a:ext>
            </a:extLst>
          </p:cNvPr>
          <p:cNvSpPr/>
          <p:nvPr/>
        </p:nvSpPr>
        <p:spPr>
          <a:xfrm>
            <a:off x="5207465" y="33754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E19B4E4-474A-A80E-4662-579AB9E780D5}"/>
              </a:ext>
            </a:extLst>
          </p:cNvPr>
          <p:cNvSpPr/>
          <p:nvPr/>
        </p:nvSpPr>
        <p:spPr>
          <a:xfrm>
            <a:off x="5135457" y="22953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BD52E15-39E9-46A3-30D1-06E2763F113F}"/>
              </a:ext>
            </a:extLst>
          </p:cNvPr>
          <p:cNvSpPr/>
          <p:nvPr/>
        </p:nvSpPr>
        <p:spPr>
          <a:xfrm>
            <a:off x="355128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5B2A98-0F2F-298B-AB55-B767EA8290D9}"/>
              </a:ext>
            </a:extLst>
          </p:cNvPr>
          <p:cNvSpPr/>
          <p:nvPr/>
        </p:nvSpPr>
        <p:spPr>
          <a:xfrm>
            <a:off x="3119233" y="344749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729B9C9-3B5D-3373-5420-6ED33CC70FA9}"/>
              </a:ext>
            </a:extLst>
          </p:cNvPr>
          <p:cNvCxnSpPr/>
          <p:nvPr/>
        </p:nvCxnSpPr>
        <p:spPr>
          <a:xfrm flipV="1">
            <a:off x="1002347" y="1489562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F72577E-EB8C-2548-A554-040E8AB54334}"/>
              </a:ext>
            </a:extLst>
          </p:cNvPr>
          <p:cNvCxnSpPr>
            <a:stCxn id="11" idx="4"/>
            <a:endCxn id="16" idx="7"/>
          </p:cNvCxnSpPr>
          <p:nvPr/>
        </p:nvCxnSpPr>
        <p:spPr>
          <a:xfrm>
            <a:off x="1859093" y="4887655"/>
            <a:ext cx="4368" cy="3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AAA4CB7-AAA5-6A2F-04AE-76C3F0EFFB59}"/>
              </a:ext>
            </a:extLst>
          </p:cNvPr>
          <p:cNvCxnSpPr/>
          <p:nvPr/>
        </p:nvCxnSpPr>
        <p:spPr>
          <a:xfrm>
            <a:off x="2625835" y="4557246"/>
            <a:ext cx="17512" cy="54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D8C6C02-4DB4-AF4E-52D0-2E00249A33FA}"/>
              </a:ext>
            </a:extLst>
          </p:cNvPr>
          <p:cNvCxnSpPr>
            <a:stCxn id="14" idx="4"/>
          </p:cNvCxnSpPr>
          <p:nvPr/>
        </p:nvCxnSpPr>
        <p:spPr>
          <a:xfrm>
            <a:off x="2651181" y="4311591"/>
            <a:ext cx="629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AECEB774-3D98-3904-6DB4-27A28D826D8B}"/>
              </a:ext>
            </a:extLst>
          </p:cNvPr>
          <p:cNvCxnSpPr>
            <a:stCxn id="27" idx="4"/>
            <a:endCxn id="17" idx="0"/>
          </p:cNvCxnSpPr>
          <p:nvPr/>
        </p:nvCxnSpPr>
        <p:spPr>
          <a:xfrm>
            <a:off x="3227245" y="3663519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AD928C7-114C-A06E-DE9C-721EA6264A68}"/>
              </a:ext>
            </a:extLst>
          </p:cNvPr>
          <p:cNvCxnSpPr>
            <a:endCxn id="18" idx="0"/>
          </p:cNvCxnSpPr>
          <p:nvPr/>
        </p:nvCxnSpPr>
        <p:spPr>
          <a:xfrm>
            <a:off x="4376527" y="3125555"/>
            <a:ext cx="2846" cy="39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DA4760A-6EEF-D210-75CA-724ED2C55035}"/>
              </a:ext>
            </a:extLst>
          </p:cNvPr>
          <p:cNvCxnSpPr/>
          <p:nvPr/>
        </p:nvCxnSpPr>
        <p:spPr>
          <a:xfrm>
            <a:off x="4301673" y="2418998"/>
            <a:ext cx="2846" cy="72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7D60E13A-0474-6591-754F-8BCA30B5EA70}"/>
              </a:ext>
            </a:extLst>
          </p:cNvPr>
          <p:cNvCxnSpPr>
            <a:endCxn id="20" idx="0"/>
          </p:cNvCxnSpPr>
          <p:nvPr/>
        </p:nvCxnSpPr>
        <p:spPr>
          <a:xfrm>
            <a:off x="5099453" y="2565978"/>
            <a:ext cx="0" cy="23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AA0A3B5C-E8C0-2482-42E2-2ABA1169B14C}"/>
              </a:ext>
            </a:extLst>
          </p:cNvPr>
          <p:cNvCxnSpPr>
            <a:stCxn id="25" idx="7"/>
            <a:endCxn id="24" idx="0"/>
          </p:cNvCxnSpPr>
          <p:nvPr/>
        </p:nvCxnSpPr>
        <p:spPr>
          <a:xfrm flipH="1">
            <a:off x="5315477" y="2327003"/>
            <a:ext cx="4368" cy="10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BA7EDE0-AD64-F68C-D2B2-6B99EC636829}"/>
              </a:ext>
            </a:extLst>
          </p:cNvPr>
          <p:cNvSpPr txBox="1"/>
          <p:nvPr/>
        </p:nvSpPr>
        <p:spPr>
          <a:xfrm>
            <a:off x="4603887" y="1219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103495-2042-D243-8CBB-95650E6FD08D}"/>
              </a:ext>
            </a:extLst>
          </p:cNvPr>
          <p:cNvSpPr txBox="1"/>
          <p:nvPr/>
        </p:nvSpPr>
        <p:spPr>
          <a:xfrm>
            <a:off x="1195958" y="5587909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1" name="内容占位符 4">
            <a:extLst>
              <a:ext uri="{FF2B5EF4-FFF2-40B4-BE49-F238E27FC236}">
                <a16:creationId xmlns:a16="http://schemas.microsoft.com/office/drawing/2014/main" id="{B0D2931C-1255-F56C-7DFC-BB942792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821" y="1247499"/>
            <a:ext cx="4140245" cy="440498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By solving:</a:t>
            </a:r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/>
              <p:nvPr/>
            </p:nvSpPr>
            <p:spPr>
              <a:xfrm>
                <a:off x="7878976" y="2020492"/>
                <a:ext cx="3280859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976" y="2020492"/>
                <a:ext cx="3280859" cy="778931"/>
              </a:xfrm>
              <a:prstGeom prst="rect">
                <a:avLst/>
              </a:prstGeom>
              <a:blipFill>
                <a:blip r:embed="rId4"/>
                <a:stretch>
                  <a:fillRect t="-109524" b="-1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15C497-ABCD-95FD-7C05-2138F1FFA69E}"/>
                  </a:ext>
                </a:extLst>
              </p:cNvPr>
              <p:cNvSpPr txBox="1"/>
              <p:nvPr/>
            </p:nvSpPr>
            <p:spPr>
              <a:xfrm>
                <a:off x="8769748" y="4241304"/>
                <a:ext cx="96141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15C497-ABCD-95FD-7C05-2138F1FF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48" y="4241304"/>
                <a:ext cx="961417" cy="1330364"/>
              </a:xfrm>
              <a:prstGeom prst="rect">
                <a:avLst/>
              </a:prstGeom>
              <a:blipFill>
                <a:blip r:embed="rId5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3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Gradient Descent 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4">
            <a:extLst>
              <a:ext uri="{FF2B5EF4-FFF2-40B4-BE49-F238E27FC236}">
                <a16:creationId xmlns:a16="http://schemas.microsoft.com/office/drawing/2014/main" id="{FB718E9B-0A61-6EEF-E9E2-D6B217E8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4" y="173135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This is gradient descent algorithm: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2125B18-1BDA-01AE-FBF7-BC433AC5B3A7}"/>
                  </a:ext>
                </a:extLst>
              </p:cNvPr>
              <p:cNvSpPr txBox="1"/>
              <p:nvPr/>
            </p:nvSpPr>
            <p:spPr>
              <a:xfrm>
                <a:off x="692815" y="244335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2125B18-1BDA-01AE-FBF7-BC433AC5B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15" y="2443353"/>
                <a:ext cx="2505751" cy="778931"/>
              </a:xfrm>
              <a:prstGeom prst="rect">
                <a:avLst/>
              </a:prstGeom>
              <a:blipFill>
                <a:blip r:embed="rId4"/>
                <a:stretch>
                  <a:fillRect l="-7538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17E0878F-2E1F-0A94-C35B-C185B031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86" y="1954216"/>
            <a:ext cx="6535299" cy="3681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CAADCD2-C0C8-0A39-CC7D-2D809070D0C2}"/>
                  </a:ext>
                </a:extLst>
              </p:cNvPr>
              <p:cNvSpPr txBox="1"/>
              <p:nvPr/>
            </p:nvSpPr>
            <p:spPr>
              <a:xfrm>
                <a:off x="635619" y="4538926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CAADCD2-C0C8-0A39-CC7D-2D809070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4538926"/>
                <a:ext cx="2021707" cy="1330364"/>
              </a:xfrm>
              <a:prstGeom prst="rect">
                <a:avLst/>
              </a:prstGeom>
              <a:blipFill>
                <a:blip r:embed="rId6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46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87683103-4B28-5C31-EAF4-745F4D90035F}"/>
              </a:ext>
            </a:extLst>
          </p:cNvPr>
          <p:cNvCxnSpPr/>
          <p:nvPr/>
        </p:nvCxnSpPr>
        <p:spPr>
          <a:xfrm flipV="1">
            <a:off x="2030703" y="549743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62B6B9DB-B4E6-F729-AEED-7A26EE36ACA1}"/>
              </a:ext>
            </a:extLst>
          </p:cNvPr>
          <p:cNvCxnSpPr/>
          <p:nvPr/>
        </p:nvCxnSpPr>
        <p:spPr>
          <a:xfrm flipV="1">
            <a:off x="2390743" y="179539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D757262D-0194-1032-C47E-AD29AB6932CF}"/>
              </a:ext>
            </a:extLst>
          </p:cNvPr>
          <p:cNvSpPr txBox="1"/>
          <p:nvPr/>
        </p:nvSpPr>
        <p:spPr>
          <a:xfrm>
            <a:off x="8649172" y="537243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B0DD72D-8D34-C3F7-6E99-204EEDEAD93E}"/>
              </a:ext>
            </a:extLst>
          </p:cNvPr>
          <p:cNvSpPr txBox="1"/>
          <p:nvPr/>
        </p:nvSpPr>
        <p:spPr>
          <a:xfrm>
            <a:off x="2025069" y="131114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CEDE3-3F7E-3B3B-6C89-5512265CABEF}"/>
              </a:ext>
            </a:extLst>
          </p:cNvPr>
          <p:cNvSpPr/>
          <p:nvPr/>
        </p:nvSpPr>
        <p:spPr>
          <a:xfrm>
            <a:off x="2966807" y="467571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A0F8C6-35E7-55C7-4004-D97C0E27CB87}"/>
              </a:ext>
            </a:extLst>
          </p:cNvPr>
          <p:cNvSpPr/>
          <p:nvPr/>
        </p:nvSpPr>
        <p:spPr>
          <a:xfrm>
            <a:off x="3758895" y="409965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702AB-F7ED-3624-30D6-EC0D5DD1702D}"/>
              </a:ext>
            </a:extLst>
          </p:cNvPr>
          <p:cNvSpPr/>
          <p:nvPr/>
        </p:nvSpPr>
        <p:spPr>
          <a:xfrm>
            <a:off x="3758895" y="510776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EDFC3BB-91F0-C4B2-823D-CC03262FAF65}"/>
              </a:ext>
            </a:extLst>
          </p:cNvPr>
          <p:cNvSpPr/>
          <p:nvPr/>
        </p:nvSpPr>
        <p:spPr>
          <a:xfrm>
            <a:off x="2894799" y="51797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FF9624-EE23-B4F1-3FBF-9E9A5D9E0C30}"/>
              </a:ext>
            </a:extLst>
          </p:cNvPr>
          <p:cNvSpPr/>
          <p:nvPr/>
        </p:nvSpPr>
        <p:spPr>
          <a:xfrm>
            <a:off x="4334959" y="438768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7FD2563-50A8-F3BC-73EB-AD1138823684}"/>
              </a:ext>
            </a:extLst>
          </p:cNvPr>
          <p:cNvSpPr/>
          <p:nvPr/>
        </p:nvSpPr>
        <p:spPr>
          <a:xfrm>
            <a:off x="5487087" y="352358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298D4A7-3E83-76A3-C5B8-3EB7B0165670}"/>
              </a:ext>
            </a:extLst>
          </p:cNvPr>
          <p:cNvSpPr/>
          <p:nvPr/>
        </p:nvSpPr>
        <p:spPr>
          <a:xfrm>
            <a:off x="5199055" y="309154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81BCEFD-2CDC-E377-A317-1C1E9575A0B5}"/>
              </a:ext>
            </a:extLst>
          </p:cNvPr>
          <p:cNvSpPr/>
          <p:nvPr/>
        </p:nvSpPr>
        <p:spPr>
          <a:xfrm>
            <a:off x="6207167" y="280350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2793A00-A0D9-5279-1FD6-A257D81626B9}"/>
              </a:ext>
            </a:extLst>
          </p:cNvPr>
          <p:cNvSpPr/>
          <p:nvPr/>
        </p:nvSpPr>
        <p:spPr>
          <a:xfrm>
            <a:off x="5775119" y="251547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53BAB3-D54A-E588-5D70-25A14B3F808D}"/>
              </a:ext>
            </a:extLst>
          </p:cNvPr>
          <p:cNvSpPr/>
          <p:nvPr/>
        </p:nvSpPr>
        <p:spPr>
          <a:xfrm>
            <a:off x="5703111" y="294752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E8E0E31-5CD8-679C-899B-59D081063B22}"/>
              </a:ext>
            </a:extLst>
          </p:cNvPr>
          <p:cNvSpPr/>
          <p:nvPr/>
        </p:nvSpPr>
        <p:spPr>
          <a:xfrm>
            <a:off x="5415079" y="222744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0632B19-29A5-CA85-FE1D-87959BA44442}"/>
              </a:ext>
            </a:extLst>
          </p:cNvPr>
          <p:cNvSpPr/>
          <p:nvPr/>
        </p:nvSpPr>
        <p:spPr>
          <a:xfrm>
            <a:off x="6423191" y="33795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4D3F2F7-6F2F-0F90-F1EC-5B7E63E14BD9}"/>
              </a:ext>
            </a:extLst>
          </p:cNvPr>
          <p:cNvSpPr/>
          <p:nvPr/>
        </p:nvSpPr>
        <p:spPr>
          <a:xfrm>
            <a:off x="6351183" y="229945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8B9F0A9-62B2-734E-985C-18D143AB05BF}"/>
              </a:ext>
            </a:extLst>
          </p:cNvPr>
          <p:cNvSpPr/>
          <p:nvPr/>
        </p:nvSpPr>
        <p:spPr>
          <a:xfrm>
            <a:off x="4767007" y="352358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EA201C7-FF2A-CEC3-76BE-BE1A8D17D911}"/>
              </a:ext>
            </a:extLst>
          </p:cNvPr>
          <p:cNvSpPr/>
          <p:nvPr/>
        </p:nvSpPr>
        <p:spPr>
          <a:xfrm>
            <a:off x="4334959" y="345158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A6514FEF-A791-B187-AE4A-66D2BC897F76}"/>
              </a:ext>
            </a:extLst>
          </p:cNvPr>
          <p:cNvCxnSpPr/>
          <p:nvPr/>
        </p:nvCxnSpPr>
        <p:spPr>
          <a:xfrm flipV="1">
            <a:off x="2218073" y="1493648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E8721AC-BB08-6BED-2195-D238B7921957}"/>
              </a:ext>
            </a:extLst>
          </p:cNvPr>
          <p:cNvSpPr txBox="1"/>
          <p:nvPr/>
        </p:nvSpPr>
        <p:spPr>
          <a:xfrm>
            <a:off x="5819613" y="122397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5C74F8-7554-4D66-108D-72CAD219DF4F}"/>
              </a:ext>
            </a:extLst>
          </p:cNvPr>
          <p:cNvSpPr txBox="1"/>
          <p:nvPr/>
        </p:nvSpPr>
        <p:spPr>
          <a:xfrm>
            <a:off x="8649172" y="1311149"/>
            <a:ext cx="305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After obtaining a*,b*, we insert t=2018 into y=a </a:t>
            </a:r>
            <a:r>
              <a:rPr kumimoji="1" lang="en-US" altLang="zh-CN" dirty="0" err="1"/>
              <a:t>t+b</a:t>
            </a:r>
            <a:r>
              <a:rPr kumimoji="1" lang="en-US" altLang="zh-CN" dirty="0"/>
              <a:t> to obtain the corresponding y^</a:t>
            </a:r>
          </a:p>
        </p:txBody>
      </p:sp>
      <p:sp>
        <p:nvSpPr>
          <p:cNvPr id="31" name="三角形 30">
            <a:extLst>
              <a:ext uri="{FF2B5EF4-FFF2-40B4-BE49-F238E27FC236}">
                <a16:creationId xmlns:a16="http://schemas.microsoft.com/office/drawing/2014/main" id="{BDA63005-60AA-4F2C-C9A8-39130A2215E8}"/>
              </a:ext>
            </a:extLst>
          </p:cNvPr>
          <p:cNvSpPr/>
          <p:nvPr/>
        </p:nvSpPr>
        <p:spPr>
          <a:xfrm>
            <a:off x="7421021" y="128790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E400B2D-32EA-31F0-6E5E-56DFD804F5B4}"/>
              </a:ext>
            </a:extLst>
          </p:cNvPr>
          <p:cNvCxnSpPr>
            <a:stCxn id="31" idx="3"/>
          </p:cNvCxnSpPr>
          <p:nvPr/>
        </p:nvCxnSpPr>
        <p:spPr>
          <a:xfrm>
            <a:off x="7589042" y="1630782"/>
            <a:ext cx="19435" cy="376501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FDE3BC1-22C5-48F7-C02A-AC2D23D61ED1}"/>
              </a:ext>
            </a:extLst>
          </p:cNvPr>
          <p:cNvSpPr txBox="1"/>
          <p:nvPr/>
        </p:nvSpPr>
        <p:spPr>
          <a:xfrm>
            <a:off x="2411684" y="559199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8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6">
            <a:extLst>
              <a:ext uri="{FF2B5EF4-FFF2-40B4-BE49-F238E27FC236}">
                <a16:creationId xmlns:a16="http://schemas.microsoft.com/office/drawing/2014/main" id="{5AB675F4-655A-A89B-097B-173556EF727A}"/>
              </a:ext>
            </a:extLst>
          </p:cNvPr>
          <p:cNvSpPr/>
          <p:nvPr/>
        </p:nvSpPr>
        <p:spPr>
          <a:xfrm rot="16200000">
            <a:off x="4574716" y="-97614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罐形 7">
            <a:extLst>
              <a:ext uri="{FF2B5EF4-FFF2-40B4-BE49-F238E27FC236}">
                <a16:creationId xmlns:a16="http://schemas.microsoft.com/office/drawing/2014/main" id="{17F30154-992C-BA5C-9C27-140117973F7B}"/>
              </a:ext>
            </a:extLst>
          </p:cNvPr>
          <p:cNvSpPr/>
          <p:nvPr/>
        </p:nvSpPr>
        <p:spPr>
          <a:xfrm rot="16200000">
            <a:off x="7550998" y="2000133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9B2748-A281-58D8-DD56-5720C1D71A7E}"/>
              </a:ext>
            </a:extLst>
          </p:cNvPr>
          <p:cNvSpPr txBox="1"/>
          <p:nvPr/>
        </p:nvSpPr>
        <p:spPr>
          <a:xfrm>
            <a:off x="3559549" y="177543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8FC2746-0E31-F251-2BA6-D4C7648CC910}"/>
              </a:ext>
            </a:extLst>
          </p:cNvPr>
          <p:cNvSpPr txBox="1"/>
          <p:nvPr/>
        </p:nvSpPr>
        <p:spPr>
          <a:xfrm>
            <a:off x="7576995" y="171469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 data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66C1B8-2796-1F0E-9658-82DD430813CF}"/>
              </a:ext>
            </a:extLst>
          </p:cNvPr>
          <p:cNvSpPr txBox="1"/>
          <p:nvPr/>
        </p:nvSpPr>
        <p:spPr>
          <a:xfrm>
            <a:off x="1887794" y="4270277"/>
            <a:ext cx="4553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notice: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Similar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Particular, same proportion for each label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CF5438-437F-AFA3-4164-B16185DCD8B9}"/>
              </a:ext>
            </a:extLst>
          </p:cNvPr>
          <p:cNvSpPr txBox="1"/>
          <p:nvPr/>
        </p:nvSpPr>
        <p:spPr>
          <a:xfrm>
            <a:off x="7299985" y="427027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: test</a:t>
            </a:r>
          </a:p>
          <a:p>
            <a:r>
              <a:rPr kumimoji="1" lang="en-US" altLang="zh-CN" dirty="0"/>
              <a:t>9:1~2:1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1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FE4352C9-C601-C4A5-DAC2-96387D1F1E84}"/>
              </a:ext>
            </a:extLst>
          </p:cNvPr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83224815-C8A7-DDF1-DD1F-58D56EC18424}"/>
              </a:ext>
            </a:extLst>
          </p:cNvPr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9BBE9F8C-2EAC-3AFA-133E-6EF971AE11BC}"/>
              </a:ext>
            </a:extLst>
          </p:cNvPr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B8072578-3DCA-FE73-27D0-568308F2EC9F}"/>
              </a:ext>
            </a:extLst>
          </p:cNvPr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260541-2E68-45C2-6105-4875C1CEF4E7}"/>
              </a:ext>
            </a:extLst>
          </p:cNvPr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40DBFFF-3555-6CE4-0EAA-7520C85E0F75}"/>
              </a:ext>
            </a:extLst>
          </p:cNvPr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2CA5D5-DFA4-8746-385B-6AE508D33049}"/>
              </a:ext>
            </a:extLst>
          </p:cNvPr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03B28EC-9817-B104-B302-14DD9DDFDC2B}"/>
              </a:ext>
            </a:extLst>
          </p:cNvPr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8F59940-491A-0A0F-329A-FBF8E9EE0F79}"/>
              </a:ext>
            </a:extLst>
          </p:cNvPr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F4F2DE9-9932-87A2-EE8D-495180BBB865}"/>
              </a:ext>
            </a:extLst>
          </p:cNvPr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91DB87E-3B84-E31E-E088-2ED96D0556D2}"/>
              </a:ext>
            </a:extLst>
          </p:cNvPr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FF7C0D-618A-F961-9F1A-CDD8F4EDBE0A}"/>
              </a:ext>
            </a:extLst>
          </p:cNvPr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DB88B47-8471-F158-3B85-46416F6A08C3}"/>
              </a:ext>
            </a:extLst>
          </p:cNvPr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F7AA935-36EE-D6A9-DBE7-696A46C5D04B}"/>
              </a:ext>
            </a:extLst>
          </p:cNvPr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9D557F-E3A3-1A8E-E0A9-70CC06310B34}"/>
              </a:ext>
            </a:extLst>
          </p:cNvPr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DBB94D4-7C08-01C4-5A6F-38D5D397AAD4}"/>
              </a:ext>
            </a:extLst>
          </p:cNvPr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ACCF403-F16D-1F60-9154-1C84395185B5}"/>
              </a:ext>
            </a:extLst>
          </p:cNvPr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619EA13-A6F7-862B-F680-6D62A6E0CEBB}"/>
              </a:ext>
            </a:extLst>
          </p:cNvPr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CD5A020-6F96-61CF-0A13-649BC6FBBDD7}"/>
              </a:ext>
            </a:extLst>
          </p:cNvPr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005751F-00FF-8CCB-A693-11F55E27644E}"/>
              </a:ext>
            </a:extLst>
          </p:cNvPr>
          <p:cNvCxnSpPr/>
          <p:nvPr/>
        </p:nvCxnSpPr>
        <p:spPr>
          <a:xfrm flipV="1">
            <a:off x="2231136" y="594360"/>
            <a:ext cx="6638544" cy="5416972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BFEBB34-F584-0D8F-B0AF-B9A91BDAF1FB}"/>
              </a:ext>
            </a:extLst>
          </p:cNvPr>
          <p:cNvSpPr txBox="1"/>
          <p:nvPr/>
        </p:nvSpPr>
        <p:spPr>
          <a:xfrm>
            <a:off x="5832676" y="13030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7AD90A-DBEE-AB00-D887-D04B9ADF3785}"/>
              </a:ext>
            </a:extLst>
          </p:cNvPr>
          <p:cNvSpPr txBox="1"/>
          <p:nvPr/>
        </p:nvSpPr>
        <p:spPr>
          <a:xfrm>
            <a:off x="7405229" y="3360487"/>
            <a:ext cx="427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Compare the predicted price with the real price in the test data set to calculate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accuracy</a:t>
            </a:r>
            <a:endParaRPr kumimoji="1" lang="en-US" altLang="zh-CN" dirty="0"/>
          </a:p>
        </p:txBody>
      </p:sp>
      <p:sp>
        <p:nvSpPr>
          <p:cNvPr id="31" name="三角形 30">
            <a:extLst>
              <a:ext uri="{FF2B5EF4-FFF2-40B4-BE49-F238E27FC236}">
                <a16:creationId xmlns:a16="http://schemas.microsoft.com/office/drawing/2014/main" id="{8185FE6C-9CF3-5BB6-5465-9B6A67D59BDF}"/>
              </a:ext>
            </a:extLst>
          </p:cNvPr>
          <p:cNvSpPr/>
          <p:nvPr/>
        </p:nvSpPr>
        <p:spPr>
          <a:xfrm>
            <a:off x="7365504" y="141274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F8C4C4F-A3C3-50B1-1D29-9A1FB7F46F0F}"/>
              </a:ext>
            </a:extLst>
          </p:cNvPr>
          <p:cNvSpPr/>
          <p:nvPr/>
        </p:nvSpPr>
        <p:spPr>
          <a:xfrm>
            <a:off x="7405229" y="196270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三角形 32">
            <a:extLst>
              <a:ext uri="{FF2B5EF4-FFF2-40B4-BE49-F238E27FC236}">
                <a16:creationId xmlns:a16="http://schemas.microsoft.com/office/drawing/2014/main" id="{17800A10-020F-D595-763A-E10DE0FDF6AD}"/>
              </a:ext>
            </a:extLst>
          </p:cNvPr>
          <p:cNvSpPr/>
          <p:nvPr/>
        </p:nvSpPr>
        <p:spPr>
          <a:xfrm>
            <a:off x="7857765" y="106995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CED79B6-A24A-FD6D-1C57-A1286368A9F1}"/>
              </a:ext>
            </a:extLst>
          </p:cNvPr>
          <p:cNvSpPr/>
          <p:nvPr/>
        </p:nvSpPr>
        <p:spPr>
          <a:xfrm>
            <a:off x="7900529" y="9035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三角形 38">
            <a:extLst>
              <a:ext uri="{FF2B5EF4-FFF2-40B4-BE49-F238E27FC236}">
                <a16:creationId xmlns:a16="http://schemas.microsoft.com/office/drawing/2014/main" id="{EC6990F2-398D-AFAB-347D-4E9493CDBCCB}"/>
              </a:ext>
            </a:extLst>
          </p:cNvPr>
          <p:cNvSpPr/>
          <p:nvPr/>
        </p:nvSpPr>
        <p:spPr>
          <a:xfrm>
            <a:off x="8326194" y="66866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E7F5510-7564-2398-1AE1-2D614607A6E3}"/>
              </a:ext>
            </a:extLst>
          </p:cNvPr>
          <p:cNvSpPr/>
          <p:nvPr/>
        </p:nvSpPr>
        <p:spPr>
          <a:xfrm>
            <a:off x="8350109" y="10559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86ABE18-8135-E916-C56C-4C8042FC55B7}"/>
              </a:ext>
            </a:extLst>
          </p:cNvPr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D3DCF0-6815-FC88-05B7-7ECAD83C14AB}"/>
              </a:ext>
            </a:extLst>
          </p:cNvPr>
          <p:cNvSpPr txBox="1"/>
          <p:nvPr/>
        </p:nvSpPr>
        <p:spPr>
          <a:xfrm>
            <a:off x="7470066" y="4287327"/>
            <a:ext cx="44794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This process is called </a:t>
            </a:r>
            <a:r>
              <a:rPr kumimoji="1" lang="en-US" altLang="zh-CN" sz="2800" dirty="0">
                <a:solidFill>
                  <a:srgbClr val="FF0000"/>
                </a:solidFill>
              </a:rPr>
              <a:t>Testing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63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Important Conceptions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62A2160-22D5-3A3F-08C6-C18F183E2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5662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Training – learning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Testing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Sample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Model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Objective function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Learning algorithm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Parameter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Hyper-parameter</a:t>
            </a:r>
          </a:p>
          <a:p>
            <a:pPr>
              <a:buFont typeface="Wingdings" pitchFamily="2" charset="2"/>
              <a:buChar char="l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10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functions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32BE455-55A8-2AFA-E668-ACA8774CEC3F}"/>
              </a:ext>
            </a:extLst>
          </p:cNvPr>
          <p:cNvCxnSpPr/>
          <p:nvPr/>
        </p:nvCxnSpPr>
        <p:spPr>
          <a:xfrm flipV="1">
            <a:off x="2028820" y="5342262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6">
            <a:extLst>
              <a:ext uri="{FF2B5EF4-FFF2-40B4-BE49-F238E27FC236}">
                <a16:creationId xmlns:a16="http://schemas.microsoft.com/office/drawing/2014/main" id="{8C460623-A53D-F535-5024-5D04AA13CBC7}"/>
              </a:ext>
            </a:extLst>
          </p:cNvPr>
          <p:cNvCxnSpPr/>
          <p:nvPr/>
        </p:nvCxnSpPr>
        <p:spPr>
          <a:xfrm flipV="1">
            <a:off x="2388860" y="1640223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2">
            <a:extLst>
              <a:ext uri="{FF2B5EF4-FFF2-40B4-BE49-F238E27FC236}">
                <a16:creationId xmlns:a16="http://schemas.microsoft.com/office/drawing/2014/main" id="{6CB67B8D-26D1-D648-2290-7441F395AD46}"/>
              </a:ext>
            </a:extLst>
          </p:cNvPr>
          <p:cNvSpPr txBox="1"/>
          <p:nvPr/>
        </p:nvSpPr>
        <p:spPr>
          <a:xfrm>
            <a:off x="8647289" y="521725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2DF35B1C-40F2-7E40-FB26-60EF8287CE92}"/>
              </a:ext>
            </a:extLst>
          </p:cNvPr>
          <p:cNvSpPr txBox="1"/>
          <p:nvPr/>
        </p:nvSpPr>
        <p:spPr>
          <a:xfrm>
            <a:off x="2023186" y="1155975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21723E-B18A-5E2B-6A5C-723877243F4F}"/>
              </a:ext>
            </a:extLst>
          </p:cNvPr>
          <p:cNvSpPr/>
          <p:nvPr/>
        </p:nvSpPr>
        <p:spPr>
          <a:xfrm>
            <a:off x="7327698" y="1082800"/>
            <a:ext cx="427481" cy="427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DFC15DA-814B-1F8C-253F-3CA47F0D0E98}"/>
              </a:ext>
            </a:extLst>
          </p:cNvPr>
          <p:cNvCxnSpPr/>
          <p:nvPr/>
        </p:nvCxnSpPr>
        <p:spPr>
          <a:xfrm flipH="1" flipV="1">
            <a:off x="7755180" y="5470932"/>
            <a:ext cx="584861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C5F733-8FDF-A904-3A4B-DF5E0516576C}"/>
              </a:ext>
            </a:extLst>
          </p:cNvPr>
          <p:cNvSpPr txBox="1"/>
          <p:nvPr/>
        </p:nvSpPr>
        <p:spPr>
          <a:xfrm>
            <a:off x="7039666" y="3017439"/>
            <a:ext cx="566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7AC5856-44C1-B0E1-2DE1-5566C19FF0F1}"/>
              </a:ext>
            </a:extLst>
          </p:cNvPr>
          <p:cNvSpPr/>
          <p:nvPr/>
        </p:nvSpPr>
        <p:spPr>
          <a:xfrm>
            <a:off x="2640889" y="47650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62BC60-D297-F354-4EF0-8CB2F7133645}"/>
              </a:ext>
            </a:extLst>
          </p:cNvPr>
          <p:cNvSpPr/>
          <p:nvPr/>
        </p:nvSpPr>
        <p:spPr>
          <a:xfrm>
            <a:off x="3324965" y="49456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6494E40-B64F-A68F-1F86-45FCAF85EC55}"/>
              </a:ext>
            </a:extLst>
          </p:cNvPr>
          <p:cNvSpPr/>
          <p:nvPr/>
        </p:nvSpPr>
        <p:spPr>
          <a:xfrm>
            <a:off x="4066191" y="3309246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151EDFD-9687-9AAA-8AA8-74C5A6E5BFF4}"/>
              </a:ext>
            </a:extLst>
          </p:cNvPr>
          <p:cNvSpPr/>
          <p:nvPr/>
        </p:nvSpPr>
        <p:spPr>
          <a:xfrm>
            <a:off x="4585228" y="211280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CB07BC0-96FF-C5FC-C42A-E70B96F39DCB}"/>
              </a:ext>
            </a:extLst>
          </p:cNvPr>
          <p:cNvSpPr/>
          <p:nvPr/>
        </p:nvSpPr>
        <p:spPr>
          <a:xfrm>
            <a:off x="5391016" y="3417258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6809CC1-8CAB-3F7C-2159-C59836FF8A05}"/>
              </a:ext>
            </a:extLst>
          </p:cNvPr>
          <p:cNvSpPr/>
          <p:nvPr/>
        </p:nvSpPr>
        <p:spPr>
          <a:xfrm>
            <a:off x="6110577" y="4738602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6A9E033-BA9F-C9BB-274B-EF61A5828239}"/>
              </a:ext>
            </a:extLst>
          </p:cNvPr>
          <p:cNvSpPr/>
          <p:nvPr/>
        </p:nvSpPr>
        <p:spPr>
          <a:xfrm>
            <a:off x="6719137" y="4960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A6EA237-6A46-C637-DD6E-25282989D09D}"/>
              </a:ext>
            </a:extLst>
          </p:cNvPr>
          <p:cNvSpPr/>
          <p:nvPr/>
        </p:nvSpPr>
        <p:spPr>
          <a:xfrm>
            <a:off x="7390570" y="4630590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79234ABF-2158-C352-9F2B-B3A91E03283C}"/>
              </a:ext>
            </a:extLst>
          </p:cNvPr>
          <p:cNvSpPr/>
          <p:nvPr/>
        </p:nvSpPr>
        <p:spPr>
          <a:xfrm>
            <a:off x="2295117" y="1924842"/>
            <a:ext cx="5197642" cy="3428862"/>
          </a:xfrm>
          <a:custGeom>
            <a:avLst/>
            <a:gdLst>
              <a:gd name="connsiteX0" fmla="*/ 0 w 5197642"/>
              <a:gd name="connsiteY0" fmla="*/ 2268485 h 3428862"/>
              <a:gd name="connsiteX1" fmla="*/ 465221 w 5197642"/>
              <a:gd name="connsiteY1" fmla="*/ 2990380 h 3428862"/>
              <a:gd name="connsiteX2" fmla="*/ 1155032 w 5197642"/>
              <a:gd name="connsiteY2" fmla="*/ 3391432 h 3428862"/>
              <a:gd name="connsiteX3" fmla="*/ 1732548 w 5197642"/>
              <a:gd name="connsiteY3" fmla="*/ 2637453 h 3428862"/>
              <a:gd name="connsiteX4" fmla="*/ 2181726 w 5197642"/>
              <a:gd name="connsiteY4" fmla="*/ 1017201 h 3428862"/>
              <a:gd name="connsiteX5" fmla="*/ 2534653 w 5197642"/>
              <a:gd name="connsiteY5" fmla="*/ 134885 h 3428862"/>
              <a:gd name="connsiteX6" fmla="*/ 2727158 w 5197642"/>
              <a:gd name="connsiteY6" fmla="*/ 6548 h 3428862"/>
              <a:gd name="connsiteX7" fmla="*/ 2903621 w 5197642"/>
              <a:gd name="connsiteY7" fmla="*/ 166969 h 3428862"/>
              <a:gd name="connsiteX8" fmla="*/ 3144253 w 5197642"/>
              <a:gd name="connsiteY8" fmla="*/ 1017201 h 3428862"/>
              <a:gd name="connsiteX9" fmla="*/ 3465095 w 5197642"/>
              <a:gd name="connsiteY9" fmla="*/ 2348696 h 3428862"/>
              <a:gd name="connsiteX10" fmla="*/ 4170948 w 5197642"/>
              <a:gd name="connsiteY10" fmla="*/ 3391432 h 3428862"/>
              <a:gd name="connsiteX11" fmla="*/ 4700337 w 5197642"/>
              <a:gd name="connsiteY11" fmla="*/ 3086632 h 3428862"/>
              <a:gd name="connsiteX12" fmla="*/ 5197642 w 5197642"/>
              <a:gd name="connsiteY12" fmla="*/ 2027853 h 342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7642" h="3428862">
                <a:moveTo>
                  <a:pt x="0" y="2268485"/>
                </a:moveTo>
                <a:cubicBezTo>
                  <a:pt x="136358" y="2535853"/>
                  <a:pt x="272716" y="2803222"/>
                  <a:pt x="465221" y="2990380"/>
                </a:cubicBezTo>
                <a:cubicBezTo>
                  <a:pt x="657726" y="3177538"/>
                  <a:pt x="943811" y="3450253"/>
                  <a:pt x="1155032" y="3391432"/>
                </a:cubicBezTo>
                <a:cubicBezTo>
                  <a:pt x="1366253" y="3332611"/>
                  <a:pt x="1561432" y="3033158"/>
                  <a:pt x="1732548" y="2637453"/>
                </a:cubicBezTo>
                <a:cubicBezTo>
                  <a:pt x="1903664" y="2241748"/>
                  <a:pt x="2048042" y="1434296"/>
                  <a:pt x="2181726" y="1017201"/>
                </a:cubicBezTo>
                <a:cubicBezTo>
                  <a:pt x="2315410" y="600106"/>
                  <a:pt x="2443748" y="303327"/>
                  <a:pt x="2534653" y="134885"/>
                </a:cubicBezTo>
                <a:cubicBezTo>
                  <a:pt x="2625558" y="-33557"/>
                  <a:pt x="2665663" y="1201"/>
                  <a:pt x="2727158" y="6548"/>
                </a:cubicBezTo>
                <a:cubicBezTo>
                  <a:pt x="2788653" y="11895"/>
                  <a:pt x="2834105" y="-1473"/>
                  <a:pt x="2903621" y="166969"/>
                </a:cubicBezTo>
                <a:cubicBezTo>
                  <a:pt x="2973137" y="335411"/>
                  <a:pt x="3050674" y="653580"/>
                  <a:pt x="3144253" y="1017201"/>
                </a:cubicBezTo>
                <a:cubicBezTo>
                  <a:pt x="3237832" y="1380822"/>
                  <a:pt x="3293979" y="1952991"/>
                  <a:pt x="3465095" y="2348696"/>
                </a:cubicBezTo>
                <a:cubicBezTo>
                  <a:pt x="3636211" y="2744401"/>
                  <a:pt x="3965074" y="3268443"/>
                  <a:pt x="4170948" y="3391432"/>
                </a:cubicBezTo>
                <a:cubicBezTo>
                  <a:pt x="4376822" y="3514421"/>
                  <a:pt x="4529221" y="3313895"/>
                  <a:pt x="4700337" y="3086632"/>
                </a:cubicBezTo>
                <a:cubicBezTo>
                  <a:pt x="4871453" y="2859369"/>
                  <a:pt x="5197642" y="2027853"/>
                  <a:pt x="5197642" y="202785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F2897F-FD5E-74E4-2A73-19A208E83C48}"/>
              </a:ext>
            </a:extLst>
          </p:cNvPr>
          <p:cNvSpPr txBox="1"/>
          <p:nvPr/>
        </p:nvSpPr>
        <p:spPr>
          <a:xfrm>
            <a:off x="5728128" y="1770969"/>
            <a:ext cx="159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sin(a </a:t>
            </a:r>
            <a:r>
              <a:rPr kumimoji="1" lang="en-US" altLang="zh-CN" dirty="0" err="1"/>
              <a:t>x+b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253484-3A77-C570-F8D6-980EAC9ED930}"/>
              </a:ext>
            </a:extLst>
          </p:cNvPr>
          <p:cNvSpPr txBox="1"/>
          <p:nvPr/>
        </p:nvSpPr>
        <p:spPr>
          <a:xfrm>
            <a:off x="2409801" y="5436821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31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627512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39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general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E84D5B-1692-6C11-7801-56B0B0E9A90B}"/>
              </a:ext>
            </a:extLst>
          </p:cNvPr>
          <p:cNvSpPr txBox="1"/>
          <p:nvPr/>
        </p:nvSpPr>
        <p:spPr>
          <a:xfrm>
            <a:off x="9317047" y="5293129"/>
            <a:ext cx="192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predict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3C6CFE9-3E1A-D530-607E-A1BA912DE1FD}"/>
              </a:ext>
            </a:extLst>
          </p:cNvPr>
          <p:cNvCxnSpPr/>
          <p:nvPr/>
        </p:nvCxnSpPr>
        <p:spPr>
          <a:xfrm flipH="1">
            <a:off x="5486400" y="3977640"/>
            <a:ext cx="1348740" cy="13944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5131BA-8971-D00B-59FA-155838044CE1}"/>
              </a:ext>
            </a:extLst>
          </p:cNvPr>
          <p:cNvSpPr txBox="1"/>
          <p:nvPr/>
        </p:nvSpPr>
        <p:spPr>
          <a:xfrm>
            <a:off x="9317047" y="472811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Model: z=f(</a:t>
            </a:r>
            <a:r>
              <a:rPr kumimoji="1" lang="en-US" altLang="zh-CN" dirty="0" err="1"/>
              <a:t>t,d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FD11705-0E6B-4331-DC34-2A4A872F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40" y="1277472"/>
            <a:ext cx="6543149" cy="459928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AA042BB4-F880-402F-5C3C-928662CC1406}"/>
              </a:ext>
            </a:extLst>
          </p:cNvPr>
          <p:cNvSpPr/>
          <p:nvPr/>
        </p:nvSpPr>
        <p:spPr>
          <a:xfrm>
            <a:off x="6720840" y="3416951"/>
            <a:ext cx="228600" cy="2406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85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Underfitted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0BCF72F-8382-7E5D-B4F3-AB611346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471" y="1671252"/>
            <a:ext cx="11239058" cy="39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7F0BD9-231D-B74B-AED4-00723682B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30" y="643466"/>
            <a:ext cx="6942139" cy="55710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A4218B-F69C-FD40-910E-2B6136F4595F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noise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EAFE6A-A2D5-C04D-A3F5-806F4F26431F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56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EDFF4F-B3EC-6D4B-ACFD-A4355ED59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804" y="495587"/>
            <a:ext cx="7430145" cy="58913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70BE8D-FEF6-DF4D-A5CF-A340BBBD795B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Over</a:t>
            </a:r>
          </a:p>
          <a:p>
            <a:r>
              <a:rPr kumimoji="1" lang="en-US" altLang="zh-CN" dirty="0"/>
              <a:t>fitting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B550F4-B0D3-6C4D-8520-63059BFA8B17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29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over over-fitting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5647039" y="544445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https://arxiv.org/abs/1803.08823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B24DBC9-7BF6-3102-78CD-0CBF9727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31" y="2834641"/>
            <a:ext cx="4418571" cy="1685103"/>
          </a:xfrm>
        </p:spPr>
        <p:txBody>
          <a:bodyPr/>
          <a:lstStyle/>
          <a:p>
            <a:r>
              <a:rPr kumimoji="1" lang="en-US" altLang="zh-CN" dirty="0"/>
              <a:t>Reduce the model</a:t>
            </a:r>
          </a:p>
          <a:p>
            <a:r>
              <a:rPr kumimoji="1" lang="en-US" altLang="zh-CN" dirty="0"/>
              <a:t>Add more data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70EF2D-ED66-7516-3955-AAD6EEB7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17" y="1691477"/>
            <a:ext cx="9088582" cy="34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81EACC-1665-ABBE-030C-2399AAE05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Suppose the data is generated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training data set 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iid</a:t>
                </a:r>
                <a:r>
                  <a:rPr kumimoji="1" lang="en-US" altLang="zh-CN" dirty="0"/>
                  <a:t> D=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dirty="0" err="1"/>
                  <a:t>X,y</a:t>
                </a:r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Our model is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cost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81EACC-1665-ABBE-030C-2399AAE05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31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7FD8E121-7BAF-B219-CAEB-5B0A1B812EA6}"/>
              </a:ext>
            </a:extLst>
          </p:cNvPr>
          <p:cNvSpPr/>
          <p:nvPr/>
        </p:nvSpPr>
        <p:spPr>
          <a:xfrm>
            <a:off x="1097280" y="63550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https://arxiv.org/abs/1803.08823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6BCA49-D620-43D4-B946-3879CA759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" y="3916563"/>
            <a:ext cx="2521131" cy="529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CB652A-8B15-740B-112B-AA66B5453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58" y="4591023"/>
            <a:ext cx="357507" cy="3336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3EAD2C-1C8B-BE57-BF68-F1AC8C6DB632}"/>
              </a:ext>
            </a:extLst>
          </p:cNvPr>
          <p:cNvSpPr txBox="1"/>
          <p:nvPr/>
        </p:nvSpPr>
        <p:spPr>
          <a:xfrm>
            <a:off x="1830343" y="4573193"/>
            <a:ext cx="440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Expectation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750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3EB1F-A945-44A2-1B75-217B3ABD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45793"/>
            <a:ext cx="9795164" cy="2400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6D9435-344D-6DCE-75A6-1D20A81E1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949" y="4062313"/>
            <a:ext cx="7342909" cy="125497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A60B0D8-678F-D470-EA0F-156B6EAF8B45}"/>
              </a:ext>
            </a:extLst>
          </p:cNvPr>
          <p:cNvCxnSpPr/>
          <p:nvPr/>
        </p:nvCxnSpPr>
        <p:spPr>
          <a:xfrm>
            <a:off x="4988313" y="3646423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8830BD0-B4E9-6D78-B6EA-5644AA354B3F}"/>
              </a:ext>
            </a:extLst>
          </p:cNvPr>
          <p:cNvCxnSpPr/>
          <p:nvPr/>
        </p:nvCxnSpPr>
        <p:spPr>
          <a:xfrm>
            <a:off x="6886386" y="5317283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14E9C9E-86E6-10B3-334C-919D510A281C}"/>
                  </a:ext>
                </a:extLst>
              </p:cNvPr>
              <p:cNvSpPr/>
              <p:nvPr/>
            </p:nvSpPr>
            <p:spPr>
              <a:xfrm>
                <a:off x="6477620" y="5733173"/>
                <a:ext cx="817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14E9C9E-86E6-10B3-334C-919D510A2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20" y="5733173"/>
                <a:ext cx="8175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793FC-71BD-5D90-E9D7-6B01D9E7FDD4}"/>
                  </a:ext>
                </a:extLst>
              </p:cNvPr>
              <p:cNvSpPr/>
              <p:nvPr/>
            </p:nvSpPr>
            <p:spPr>
              <a:xfrm>
                <a:off x="9005085" y="5733173"/>
                <a:ext cx="625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793FC-71BD-5D90-E9D7-6B01D9E7F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085" y="5733173"/>
                <a:ext cx="6257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BBAA7F8-3495-C4B0-A010-249AD7FF6E3F}"/>
              </a:ext>
            </a:extLst>
          </p:cNvPr>
          <p:cNvCxnSpPr>
            <a:cxnSpLocks/>
          </p:cNvCxnSpPr>
          <p:nvPr/>
        </p:nvCxnSpPr>
        <p:spPr>
          <a:xfrm flipH="1">
            <a:off x="2720126" y="3642030"/>
            <a:ext cx="856039" cy="31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E1AF83-E15B-3A09-7356-E246B76F9246}"/>
                  </a:ext>
                </a:extLst>
              </p:cNvPr>
              <p:cNvSpPr/>
              <p:nvPr/>
            </p:nvSpPr>
            <p:spPr>
              <a:xfrm>
                <a:off x="2308020" y="4062407"/>
                <a:ext cx="793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E1AF83-E15B-3A09-7356-E246B76F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20" y="4062407"/>
                <a:ext cx="793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ECFD0D7-8D7B-F8E5-1C76-8AFBE6305D2C}"/>
                  </a:ext>
                </a:extLst>
              </p:cNvPr>
              <p:cNvSpPr/>
              <p:nvPr/>
            </p:nvSpPr>
            <p:spPr>
              <a:xfrm>
                <a:off x="843980" y="5696810"/>
                <a:ext cx="34327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ECFD0D7-8D7B-F8E5-1C76-8AFBE6305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0" y="5696810"/>
                <a:ext cx="34327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08B935E-DAB9-2FC7-920C-338309C0A4EC}"/>
              </a:ext>
            </a:extLst>
          </p:cNvPr>
          <p:cNvCxnSpPr/>
          <p:nvPr/>
        </p:nvCxnSpPr>
        <p:spPr>
          <a:xfrm>
            <a:off x="9317047" y="5391140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F369A4-28ED-50DF-42AD-3E682042F6D7}"/>
              </a:ext>
            </a:extLst>
          </p:cNvPr>
          <p:cNvSpPr/>
          <p:nvPr/>
        </p:nvSpPr>
        <p:spPr>
          <a:xfrm>
            <a:off x="1097280" y="63550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10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19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trade-off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EBE76D-4317-D76A-5C4B-20A6FA01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270197"/>
            <a:ext cx="4800976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4426639" y="56935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81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trade-off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EBE76D-4317-D76A-5C4B-20A6FA01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270197"/>
            <a:ext cx="4800976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2B5FFE-FD74-A961-4BB1-BCB9EA97B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015" y="1266539"/>
            <a:ext cx="6050116" cy="43431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4426639" y="56935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6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48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0E72B12-9A7D-DA56-3F98-42D4CD38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5662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Underfitting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Overfitting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Noise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Bias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Variance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Bias-variance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</a:p>
          <a:p>
            <a:pPr>
              <a:buFont typeface="Wingdings" pitchFamily="2" charset="2"/>
              <a:buChar char="l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17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5" y="1"/>
            <a:ext cx="1121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52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975C86-F005-3F06-BE22-807F3464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07713"/>
              </p:ext>
            </p:extLst>
          </p:nvPr>
        </p:nvGraphicFramePr>
        <p:xfrm>
          <a:off x="4271058" y="1338748"/>
          <a:ext cx="3357288" cy="45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519">
                <a:tc>
                  <a:txBody>
                    <a:bodyPr/>
                    <a:lstStyle/>
                    <a:p>
                      <a:r>
                        <a:rPr lang="zh-CN" altLang="en-US" dirty="0"/>
                        <a:t>肿瘤尺寸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良性／恶性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1.4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2.0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1.0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0.5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</a:t>
                      </a:r>
                      <a:r>
                        <a:rPr lang="en-US" altLang="zh-CN" b="1">
                          <a:solidFill>
                            <a:srgbClr val="00B0F0"/>
                          </a:solidFill>
                        </a:rPr>
                        <a:t>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40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0.2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2.5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2C895E4-8ADD-248D-1B05-867371538A1D}"/>
              </a:ext>
            </a:extLst>
          </p:cNvPr>
          <p:cNvSpPr txBox="1"/>
          <p:nvPr/>
        </p:nvSpPr>
        <p:spPr>
          <a:xfrm>
            <a:off x="3112867" y="1395828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4C195B-F584-575E-1AD5-E6F4543348CD}"/>
              </a:ext>
            </a:extLst>
          </p:cNvPr>
          <p:cNvSpPr txBox="1"/>
          <p:nvPr/>
        </p:nvSpPr>
        <p:spPr>
          <a:xfrm>
            <a:off x="7715989" y="1392256"/>
            <a:ext cx="27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Label (Decision variable)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591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Regression?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C8D499FD-AE31-28AC-D26D-213A1912A1F3}"/>
              </a:ext>
            </a:extLst>
          </p:cNvPr>
          <p:cNvCxnSpPr/>
          <p:nvPr/>
        </p:nvCxnSpPr>
        <p:spPr>
          <a:xfrm>
            <a:off x="1645351" y="4841707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2">
            <a:extLst>
              <a:ext uri="{FF2B5EF4-FFF2-40B4-BE49-F238E27FC236}">
                <a16:creationId xmlns:a16="http://schemas.microsoft.com/office/drawing/2014/main" id="{93184E9B-8FF1-982A-FAF1-710CA7EC45BF}"/>
              </a:ext>
            </a:extLst>
          </p:cNvPr>
          <p:cNvCxnSpPr/>
          <p:nvPr/>
        </p:nvCxnSpPr>
        <p:spPr>
          <a:xfrm flipV="1">
            <a:off x="4034933" y="1671401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21DEDBB-AD2F-ED7E-0DC2-58E404C10BE2}"/>
              </a:ext>
            </a:extLst>
          </p:cNvPr>
          <p:cNvSpPr/>
          <p:nvPr/>
        </p:nvSpPr>
        <p:spPr>
          <a:xfrm>
            <a:off x="4136624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F8BE4D-C480-3A9B-375F-D639F41FA862}"/>
              </a:ext>
            </a:extLst>
          </p:cNvPr>
          <p:cNvSpPr/>
          <p:nvPr/>
        </p:nvSpPr>
        <p:spPr>
          <a:xfrm>
            <a:off x="517299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26014-E736-20C4-2B73-511B95A44698}"/>
              </a:ext>
            </a:extLst>
          </p:cNvPr>
          <p:cNvSpPr/>
          <p:nvPr/>
        </p:nvSpPr>
        <p:spPr>
          <a:xfrm>
            <a:off x="589307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080593D-0075-0D7F-2BA2-D1B98BFFB8CC}"/>
              </a:ext>
            </a:extLst>
          </p:cNvPr>
          <p:cNvSpPr/>
          <p:nvPr/>
        </p:nvSpPr>
        <p:spPr>
          <a:xfrm>
            <a:off x="5172998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41F167-2671-9253-286F-3C069FC47324}"/>
              </a:ext>
            </a:extLst>
          </p:cNvPr>
          <p:cNvSpPr/>
          <p:nvPr/>
        </p:nvSpPr>
        <p:spPr>
          <a:xfrm>
            <a:off x="4740950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145F69-5931-C77F-7A2B-370C923A6007}"/>
              </a:ext>
            </a:extLst>
          </p:cNvPr>
          <p:cNvSpPr/>
          <p:nvPr/>
        </p:nvSpPr>
        <p:spPr>
          <a:xfrm>
            <a:off x="6469142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81A1BC-9931-AC6C-B109-E459B1A48978}"/>
              </a:ext>
            </a:extLst>
          </p:cNvPr>
          <p:cNvSpPr/>
          <p:nvPr/>
        </p:nvSpPr>
        <p:spPr>
          <a:xfrm>
            <a:off x="7477254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E8EA2D68-8DFB-1436-193C-43091730C02C}"/>
              </a:ext>
            </a:extLst>
          </p:cNvPr>
          <p:cNvSpPr txBox="1"/>
          <p:nvPr/>
        </p:nvSpPr>
        <p:spPr>
          <a:xfrm>
            <a:off x="7981310" y="5032981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</a:t>
            </a:r>
            <a:endParaRPr lang="zh-CN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2AC7F079-79ED-D32E-2313-A1174CBCB0FB}"/>
              </a:ext>
            </a:extLst>
          </p:cNvPr>
          <p:cNvSpPr txBox="1"/>
          <p:nvPr/>
        </p:nvSpPr>
        <p:spPr>
          <a:xfrm>
            <a:off x="3546400" y="2727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407CCE92-B4E4-2760-D3BE-E786BC02A452}"/>
              </a:ext>
            </a:extLst>
          </p:cNvPr>
          <p:cNvSpPr txBox="1"/>
          <p:nvPr/>
        </p:nvSpPr>
        <p:spPr>
          <a:xfrm>
            <a:off x="3597751" y="4362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978C0C-3214-C99E-1E04-8659CA848220}"/>
              </a:ext>
            </a:extLst>
          </p:cNvPr>
          <p:cNvSpPr/>
          <p:nvPr/>
        </p:nvSpPr>
        <p:spPr>
          <a:xfrm>
            <a:off x="3488552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A6A29A-E710-03AC-9BF6-DC10DA630DF1}"/>
              </a:ext>
            </a:extLst>
          </p:cNvPr>
          <p:cNvSpPr/>
          <p:nvPr/>
        </p:nvSpPr>
        <p:spPr>
          <a:xfrm>
            <a:off x="2912488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CD6CC4B1-FE8D-3273-BBF4-82ABE4A91079}"/>
              </a:ext>
            </a:extLst>
          </p:cNvPr>
          <p:cNvSpPr/>
          <p:nvPr/>
        </p:nvSpPr>
        <p:spPr>
          <a:xfrm>
            <a:off x="7046001" y="4678023"/>
            <a:ext cx="251012" cy="274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D7666-7F5A-77C5-24E8-94F1759EFDF0}"/>
              </a:ext>
            </a:extLst>
          </p:cNvPr>
          <p:cNvSpPr txBox="1"/>
          <p:nvPr/>
        </p:nvSpPr>
        <p:spPr>
          <a:xfrm>
            <a:off x="6829182" y="341259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02833CF-2116-286D-7124-7870E693E223}"/>
              </a:ext>
            </a:extLst>
          </p:cNvPr>
          <p:cNvSpPr txBox="1"/>
          <p:nvPr/>
        </p:nvSpPr>
        <p:spPr>
          <a:xfrm>
            <a:off x="3325208" y="154091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46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Regression?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C8D499FD-AE31-28AC-D26D-213A1912A1F3}"/>
              </a:ext>
            </a:extLst>
          </p:cNvPr>
          <p:cNvCxnSpPr/>
          <p:nvPr/>
        </p:nvCxnSpPr>
        <p:spPr>
          <a:xfrm>
            <a:off x="1645351" y="4841707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2">
            <a:extLst>
              <a:ext uri="{FF2B5EF4-FFF2-40B4-BE49-F238E27FC236}">
                <a16:creationId xmlns:a16="http://schemas.microsoft.com/office/drawing/2014/main" id="{93184E9B-8FF1-982A-FAF1-710CA7EC45BF}"/>
              </a:ext>
            </a:extLst>
          </p:cNvPr>
          <p:cNvCxnSpPr/>
          <p:nvPr/>
        </p:nvCxnSpPr>
        <p:spPr>
          <a:xfrm flipV="1">
            <a:off x="4034933" y="1671401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21DEDBB-AD2F-ED7E-0DC2-58E404C10BE2}"/>
              </a:ext>
            </a:extLst>
          </p:cNvPr>
          <p:cNvSpPr/>
          <p:nvPr/>
        </p:nvSpPr>
        <p:spPr>
          <a:xfrm>
            <a:off x="4136624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F8BE4D-C480-3A9B-375F-D639F41FA862}"/>
              </a:ext>
            </a:extLst>
          </p:cNvPr>
          <p:cNvSpPr/>
          <p:nvPr/>
        </p:nvSpPr>
        <p:spPr>
          <a:xfrm>
            <a:off x="517299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26014-E736-20C4-2B73-511B95A44698}"/>
              </a:ext>
            </a:extLst>
          </p:cNvPr>
          <p:cNvSpPr/>
          <p:nvPr/>
        </p:nvSpPr>
        <p:spPr>
          <a:xfrm>
            <a:off x="589307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080593D-0075-0D7F-2BA2-D1B98BFFB8CC}"/>
              </a:ext>
            </a:extLst>
          </p:cNvPr>
          <p:cNvSpPr/>
          <p:nvPr/>
        </p:nvSpPr>
        <p:spPr>
          <a:xfrm>
            <a:off x="5172998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41F167-2671-9253-286F-3C069FC47324}"/>
              </a:ext>
            </a:extLst>
          </p:cNvPr>
          <p:cNvSpPr/>
          <p:nvPr/>
        </p:nvSpPr>
        <p:spPr>
          <a:xfrm>
            <a:off x="4740950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145F69-5931-C77F-7A2B-370C923A6007}"/>
              </a:ext>
            </a:extLst>
          </p:cNvPr>
          <p:cNvSpPr/>
          <p:nvPr/>
        </p:nvSpPr>
        <p:spPr>
          <a:xfrm>
            <a:off x="6469142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81A1BC-9931-AC6C-B109-E459B1A48978}"/>
              </a:ext>
            </a:extLst>
          </p:cNvPr>
          <p:cNvSpPr/>
          <p:nvPr/>
        </p:nvSpPr>
        <p:spPr>
          <a:xfrm>
            <a:off x="7477254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E8EA2D68-8DFB-1436-193C-43091730C02C}"/>
              </a:ext>
            </a:extLst>
          </p:cNvPr>
          <p:cNvSpPr txBox="1"/>
          <p:nvPr/>
        </p:nvSpPr>
        <p:spPr>
          <a:xfrm>
            <a:off x="7981310" y="5032981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</a:t>
            </a:r>
            <a:endParaRPr lang="zh-CN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2AC7F079-79ED-D32E-2313-A1174CBCB0FB}"/>
              </a:ext>
            </a:extLst>
          </p:cNvPr>
          <p:cNvSpPr txBox="1"/>
          <p:nvPr/>
        </p:nvSpPr>
        <p:spPr>
          <a:xfrm>
            <a:off x="3546400" y="2727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407CCE92-B4E4-2760-D3BE-E786BC02A452}"/>
              </a:ext>
            </a:extLst>
          </p:cNvPr>
          <p:cNvSpPr txBox="1"/>
          <p:nvPr/>
        </p:nvSpPr>
        <p:spPr>
          <a:xfrm>
            <a:off x="3597751" y="4362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978C0C-3214-C99E-1E04-8659CA848220}"/>
              </a:ext>
            </a:extLst>
          </p:cNvPr>
          <p:cNvSpPr/>
          <p:nvPr/>
        </p:nvSpPr>
        <p:spPr>
          <a:xfrm>
            <a:off x="3488552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A6A29A-E710-03AC-9BF6-DC10DA630DF1}"/>
              </a:ext>
            </a:extLst>
          </p:cNvPr>
          <p:cNvSpPr/>
          <p:nvPr/>
        </p:nvSpPr>
        <p:spPr>
          <a:xfrm>
            <a:off x="2912488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CD6CC4B1-FE8D-3273-BBF4-82ABE4A91079}"/>
              </a:ext>
            </a:extLst>
          </p:cNvPr>
          <p:cNvSpPr/>
          <p:nvPr/>
        </p:nvSpPr>
        <p:spPr>
          <a:xfrm>
            <a:off x="7046001" y="4678023"/>
            <a:ext cx="251012" cy="274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D7666-7F5A-77C5-24E8-94F1759EFDF0}"/>
              </a:ext>
            </a:extLst>
          </p:cNvPr>
          <p:cNvSpPr txBox="1"/>
          <p:nvPr/>
        </p:nvSpPr>
        <p:spPr>
          <a:xfrm>
            <a:off x="6829182" y="341259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02833CF-2116-286D-7124-7870E693E223}"/>
              </a:ext>
            </a:extLst>
          </p:cNvPr>
          <p:cNvSpPr txBox="1"/>
          <p:nvPr/>
        </p:nvSpPr>
        <p:spPr>
          <a:xfrm>
            <a:off x="3325208" y="154091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</a:t>
            </a:r>
            <a:endParaRPr lang="zh-CN" altLang="en-US" dirty="0"/>
          </a:p>
        </p:txBody>
      </p:sp>
      <p:sp>
        <p:nvSpPr>
          <p:cNvPr id="4" name="任意多边形 21">
            <a:extLst>
              <a:ext uri="{FF2B5EF4-FFF2-40B4-BE49-F238E27FC236}">
                <a16:creationId xmlns:a16="http://schemas.microsoft.com/office/drawing/2014/main" id="{3BD319CE-DC4B-9BF7-9465-E91B397A226A}"/>
              </a:ext>
            </a:extLst>
          </p:cNvPr>
          <p:cNvSpPr/>
          <p:nvPr/>
        </p:nvSpPr>
        <p:spPr>
          <a:xfrm>
            <a:off x="3488552" y="2571492"/>
            <a:ext cx="4472203" cy="2376264"/>
          </a:xfrm>
          <a:custGeom>
            <a:avLst/>
            <a:gdLst>
              <a:gd name="connsiteX0" fmla="*/ 0 w 3896139"/>
              <a:gd name="connsiteY0" fmla="*/ 2142435 h 2274957"/>
              <a:gd name="connsiteX1" fmla="*/ 874643 w 3896139"/>
              <a:gd name="connsiteY1" fmla="*/ 1970157 h 2274957"/>
              <a:gd name="connsiteX2" fmla="*/ 1616765 w 3896139"/>
              <a:gd name="connsiteY2" fmla="*/ 313635 h 2274957"/>
              <a:gd name="connsiteX3" fmla="*/ 3896139 w 3896139"/>
              <a:gd name="connsiteY3" fmla="*/ 88348 h 227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6139" h="2274957">
                <a:moveTo>
                  <a:pt x="0" y="2142435"/>
                </a:moveTo>
                <a:cubicBezTo>
                  <a:pt x="302591" y="2208696"/>
                  <a:pt x="605182" y="2274957"/>
                  <a:pt x="874643" y="1970157"/>
                </a:cubicBezTo>
                <a:cubicBezTo>
                  <a:pt x="1144104" y="1665357"/>
                  <a:pt x="1113182" y="627270"/>
                  <a:pt x="1616765" y="313635"/>
                </a:cubicBezTo>
                <a:cubicBezTo>
                  <a:pt x="2120348" y="0"/>
                  <a:pt x="3008243" y="44174"/>
                  <a:pt x="3896139" y="8834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4E3634-2242-A109-33B7-F29BE2292291}"/>
              </a:ext>
            </a:extLst>
          </p:cNvPr>
          <p:cNvSpPr txBox="1"/>
          <p:nvPr/>
        </p:nvSpPr>
        <p:spPr>
          <a:xfrm>
            <a:off x="6829182" y="3431471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6EDD9B-8EE4-8A1F-6BCB-86671DE1518D}"/>
                  </a:ext>
                </a:extLst>
              </p:cNvPr>
              <p:cNvSpPr txBox="1"/>
              <p:nvPr/>
            </p:nvSpPr>
            <p:spPr>
              <a:xfrm>
                <a:off x="8608827" y="2540119"/>
                <a:ext cx="2309928" cy="530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6EDD9B-8EE4-8A1F-6BCB-86671DE15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27" y="2540119"/>
                <a:ext cx="2309928" cy="530530"/>
              </a:xfrm>
              <a:prstGeom prst="rect">
                <a:avLst/>
              </a:prstGeom>
              <a:blipFill>
                <a:blip r:embed="rId4"/>
                <a:stretch>
                  <a:fillRect t="-7143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375DC46-5895-6117-62C1-04FC5F46F7E1}"/>
              </a:ext>
            </a:extLst>
          </p:cNvPr>
          <p:cNvSpPr txBox="1"/>
          <p:nvPr/>
        </p:nvSpPr>
        <p:spPr>
          <a:xfrm>
            <a:off x="8984810" y="3431471"/>
            <a:ext cx="255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Logistic function,  value is belong to [0,1], can be explained as the </a:t>
            </a:r>
            <a:r>
              <a:rPr kumimoji="1" lang="en-US" altLang="zh-CN" dirty="0" err="1"/>
              <a:t>Prob</a:t>
            </a:r>
            <a:r>
              <a:rPr kumimoji="1" lang="en-US" altLang="zh-CN" dirty="0"/>
              <a:t> of class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46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Dimensional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E67717D-2FE1-63D2-E8E3-F8B9B9AD5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30108"/>
              </p:ext>
            </p:extLst>
          </p:nvPr>
        </p:nvGraphicFramePr>
        <p:xfrm>
          <a:off x="2709175" y="1389845"/>
          <a:ext cx="4405023" cy="466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519">
                <a:tc>
                  <a:txBody>
                    <a:bodyPr/>
                    <a:lstStyle/>
                    <a:p>
                      <a:r>
                        <a:rPr lang="zh-CN" altLang="en-US" dirty="0"/>
                        <a:t>年龄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肿瘤尺寸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良性／恶性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altLang="zh-CN"/>
                        <a:t>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40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73BD34A9-0347-7A41-89FB-82D0E8AFCD64}"/>
              </a:ext>
            </a:extLst>
          </p:cNvPr>
          <p:cNvSpPr txBox="1"/>
          <p:nvPr/>
        </p:nvSpPr>
        <p:spPr>
          <a:xfrm>
            <a:off x="8184260" y="215046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Labels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6DECFB1-FECC-E211-848C-62E54D1C06EC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6424040" y="2310480"/>
            <a:ext cx="1760220" cy="2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EF951E1-28D5-95C7-5D79-636F5D8D0C49}"/>
              </a:ext>
            </a:extLst>
          </p:cNvPr>
          <p:cNvCxnSpPr>
            <a:stCxn id="29" idx="1"/>
          </p:cNvCxnSpPr>
          <p:nvPr/>
        </p:nvCxnSpPr>
        <p:spPr>
          <a:xfrm flipH="1">
            <a:off x="6424040" y="2335126"/>
            <a:ext cx="1760220" cy="6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0EF8029-F31C-870D-1AF7-9A6E894AC4D5}"/>
              </a:ext>
            </a:extLst>
          </p:cNvPr>
          <p:cNvSpPr txBox="1"/>
          <p:nvPr/>
        </p:nvSpPr>
        <p:spPr>
          <a:xfrm>
            <a:off x="4198767" y="909288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D252911-D84B-073D-765C-C76DBFE08B1C}"/>
              </a:ext>
            </a:extLst>
          </p:cNvPr>
          <p:cNvCxnSpPr/>
          <p:nvPr/>
        </p:nvCxnSpPr>
        <p:spPr>
          <a:xfrm flipV="1">
            <a:off x="3513909" y="1184108"/>
            <a:ext cx="1097280" cy="20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0820BBB-0CA5-0096-B072-AB20519F76B4}"/>
              </a:ext>
            </a:extLst>
          </p:cNvPr>
          <p:cNvCxnSpPr/>
          <p:nvPr/>
        </p:nvCxnSpPr>
        <p:spPr>
          <a:xfrm flipH="1" flipV="1">
            <a:off x="4611189" y="1184108"/>
            <a:ext cx="251460" cy="20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240FD9B-2FBB-411B-3A0C-64EF6E2DB144}"/>
              </a:ext>
            </a:extLst>
          </p:cNvPr>
          <p:cNvSpPr txBox="1"/>
          <p:nvPr/>
        </p:nvSpPr>
        <p:spPr>
          <a:xfrm>
            <a:off x="5968909" y="898134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Decision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244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199ACF-9516-E6BB-5C0C-340FE5EF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89" y="1082800"/>
            <a:ext cx="5206153" cy="41456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57C13C-186E-967D-A467-F8CD5C7D8F79}"/>
              </a:ext>
            </a:extLst>
          </p:cNvPr>
          <p:cNvSpPr txBox="1"/>
          <p:nvPr/>
        </p:nvSpPr>
        <p:spPr>
          <a:xfrm>
            <a:off x="3484523" y="48109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尺寸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F49995-F5E8-D09C-EDB6-CA8C07016004}"/>
              </a:ext>
            </a:extLst>
          </p:cNvPr>
          <p:cNvSpPr txBox="1"/>
          <p:nvPr/>
        </p:nvSpPr>
        <p:spPr>
          <a:xfrm>
            <a:off x="6467634" y="41645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年龄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355D78F-271D-686D-2037-4748FF05686B}"/>
              </a:ext>
            </a:extLst>
          </p:cNvPr>
          <p:cNvSpPr/>
          <p:nvPr/>
        </p:nvSpPr>
        <p:spPr>
          <a:xfrm>
            <a:off x="3868318" y="3182666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8C4E876-284F-662C-15D9-7E66FABC37E4}"/>
              </a:ext>
            </a:extLst>
          </p:cNvPr>
          <p:cNvSpPr/>
          <p:nvPr/>
        </p:nvSpPr>
        <p:spPr>
          <a:xfrm>
            <a:off x="3493774" y="3381561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75D85E5-D1AB-8738-5D0E-07459ADDD796}"/>
              </a:ext>
            </a:extLst>
          </p:cNvPr>
          <p:cNvSpPr/>
          <p:nvPr/>
        </p:nvSpPr>
        <p:spPr>
          <a:xfrm>
            <a:off x="3199307" y="3567541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88EDE2D-804E-731D-04B4-6D82F0261FB3}"/>
              </a:ext>
            </a:extLst>
          </p:cNvPr>
          <p:cNvSpPr/>
          <p:nvPr/>
        </p:nvSpPr>
        <p:spPr>
          <a:xfrm>
            <a:off x="3881234" y="3707026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C944941-BD58-A3EB-3E30-B6E38EE3C6BB}"/>
              </a:ext>
            </a:extLst>
          </p:cNvPr>
          <p:cNvSpPr/>
          <p:nvPr/>
        </p:nvSpPr>
        <p:spPr>
          <a:xfrm>
            <a:off x="4268691" y="279262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8C43979-657E-9950-FE85-10F43A807BF3}"/>
              </a:ext>
            </a:extLst>
          </p:cNvPr>
          <p:cNvCxnSpPr/>
          <p:nvPr/>
        </p:nvCxnSpPr>
        <p:spPr>
          <a:xfrm>
            <a:off x="4297241" y="1933534"/>
            <a:ext cx="1314634" cy="251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7C14C6C-A7B7-BED5-FF94-321CBC077EC2}"/>
              </a:ext>
            </a:extLst>
          </p:cNvPr>
          <p:cNvSpPr/>
          <p:nvPr/>
        </p:nvSpPr>
        <p:spPr>
          <a:xfrm>
            <a:off x="4191200" y="2436163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DEB4914-A28D-9AD5-AF34-A8F54912EB1D}"/>
              </a:ext>
            </a:extLst>
          </p:cNvPr>
          <p:cNvSpPr/>
          <p:nvPr/>
        </p:nvSpPr>
        <p:spPr>
          <a:xfrm>
            <a:off x="4377180" y="2141699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6D8939C-B391-D934-0103-452640141A2F}"/>
              </a:ext>
            </a:extLst>
          </p:cNvPr>
          <p:cNvSpPr/>
          <p:nvPr/>
        </p:nvSpPr>
        <p:spPr>
          <a:xfrm>
            <a:off x="5059105" y="2048706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AC27F46-50B5-94F3-8FB0-6A54ECE7FEE4}"/>
              </a:ext>
            </a:extLst>
          </p:cNvPr>
          <p:cNvSpPr/>
          <p:nvPr/>
        </p:nvSpPr>
        <p:spPr>
          <a:xfrm>
            <a:off x="5459476" y="2015127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06798C-FEA5-2388-8547-969A4AD15EAC}"/>
              </a:ext>
            </a:extLst>
          </p:cNvPr>
          <p:cNvSpPr/>
          <p:nvPr/>
        </p:nvSpPr>
        <p:spPr>
          <a:xfrm>
            <a:off x="5611875" y="1780070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859D7E6-C48A-5978-A817-DA410BFB4C69}"/>
              </a:ext>
            </a:extLst>
          </p:cNvPr>
          <p:cNvSpPr/>
          <p:nvPr/>
        </p:nvSpPr>
        <p:spPr>
          <a:xfrm>
            <a:off x="5255416" y="1578593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B93BDA8-B502-B773-0560-0D75C603EB24}"/>
              </a:ext>
            </a:extLst>
          </p:cNvPr>
          <p:cNvSpPr/>
          <p:nvPr/>
        </p:nvSpPr>
        <p:spPr>
          <a:xfrm>
            <a:off x="5968341" y="167158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753E955-AEB2-2330-9695-E5514DF0074D}"/>
              </a:ext>
            </a:extLst>
          </p:cNvPr>
          <p:cNvSpPr/>
          <p:nvPr/>
        </p:nvSpPr>
        <p:spPr>
          <a:xfrm>
            <a:off x="6278303" y="238450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0093B61-C6DD-1876-4095-66D963FBE66A}"/>
              </a:ext>
            </a:extLst>
          </p:cNvPr>
          <p:cNvSpPr/>
          <p:nvPr/>
        </p:nvSpPr>
        <p:spPr>
          <a:xfrm>
            <a:off x="5751360" y="2802954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031BB68-11EB-8FFC-660B-CA963178801B}"/>
              </a:ext>
            </a:extLst>
          </p:cNvPr>
          <p:cNvSpPr/>
          <p:nvPr/>
        </p:nvSpPr>
        <p:spPr>
          <a:xfrm>
            <a:off x="6074242" y="2598893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C608557-1D7C-981A-5FFE-F6341A684AC1}"/>
              </a:ext>
            </a:extLst>
          </p:cNvPr>
          <p:cNvCxnSpPr/>
          <p:nvPr/>
        </p:nvCxnSpPr>
        <p:spPr>
          <a:xfrm>
            <a:off x="4313362" y="2867147"/>
            <a:ext cx="17585" cy="57694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EF8C0FF-3A9B-A2AD-4FEE-4B266E44F1C3}"/>
              </a:ext>
            </a:extLst>
          </p:cNvPr>
          <p:cNvCxnSpPr/>
          <p:nvPr/>
        </p:nvCxnSpPr>
        <p:spPr>
          <a:xfrm flipH="1">
            <a:off x="4429782" y="2210805"/>
            <a:ext cx="3092" cy="33067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0122421-19A0-7F56-0460-38C55642CB18}"/>
              </a:ext>
            </a:extLst>
          </p:cNvPr>
          <p:cNvCxnSpPr/>
          <p:nvPr/>
        </p:nvCxnSpPr>
        <p:spPr>
          <a:xfrm>
            <a:off x="5113460" y="2129082"/>
            <a:ext cx="1339" cy="11667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48BA5A1-37EA-B68D-362F-BFFF6D4C66AE}"/>
              </a:ext>
            </a:extLst>
          </p:cNvPr>
          <p:cNvCxnSpPr/>
          <p:nvPr/>
        </p:nvCxnSpPr>
        <p:spPr>
          <a:xfrm flipH="1" flipV="1">
            <a:off x="5366804" y="4335926"/>
            <a:ext cx="59170" cy="1211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65288EE-1EB8-164D-DB6E-9E749E504EB7}"/>
                  </a:ext>
                </a:extLst>
              </p:cNvPr>
              <p:cNvSpPr/>
              <p:nvPr/>
            </p:nvSpPr>
            <p:spPr>
              <a:xfrm>
                <a:off x="7823394" y="3016267"/>
                <a:ext cx="2647629" cy="89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en-US" altLang="zh-CN" baseline="-250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65288EE-1EB8-164D-DB6E-9E749E504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94" y="3016267"/>
                <a:ext cx="2647629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055415-996C-E1CE-BF7D-6A9971E0A810}"/>
                  </a:ext>
                </a:extLst>
              </p:cNvPr>
              <p:cNvSpPr txBox="1"/>
              <p:nvPr/>
            </p:nvSpPr>
            <p:spPr>
              <a:xfrm>
                <a:off x="4512605" y="5629138"/>
                <a:ext cx="23099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=1/2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055415-996C-E1CE-BF7D-6A9971E0A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05" y="5629138"/>
                <a:ext cx="2309928" cy="276999"/>
              </a:xfrm>
              <a:prstGeom prst="rect">
                <a:avLst/>
              </a:prstGeom>
              <a:blipFill>
                <a:blip r:embed="rId6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4F1A2E-BA22-A15B-E550-E5E6DDF740F9}"/>
                  </a:ext>
                </a:extLst>
              </p:cNvPr>
              <p:cNvSpPr/>
              <p:nvPr/>
            </p:nvSpPr>
            <p:spPr>
              <a:xfrm>
                <a:off x="5383801" y="406047"/>
                <a:ext cx="3911391" cy="89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en-US" altLang="zh-CN" baseline="-25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4F1A2E-BA22-A15B-E550-E5E6DDF7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801" y="406047"/>
                <a:ext cx="3911391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81"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076FA6F0-156D-0F0E-E671-5E89CCC6CDE6}"/>
              </a:ext>
            </a:extLst>
          </p:cNvPr>
          <p:cNvSpPr/>
          <p:nvPr/>
        </p:nvSpPr>
        <p:spPr>
          <a:xfrm>
            <a:off x="7956245" y="2179388"/>
            <a:ext cx="50292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7EAF8BA-09BB-AF65-1282-167DAAF728CA}"/>
              </a:ext>
            </a:extLst>
          </p:cNvPr>
          <p:cNvSpPr/>
          <p:nvPr/>
        </p:nvSpPr>
        <p:spPr>
          <a:xfrm>
            <a:off x="7956245" y="4171931"/>
            <a:ext cx="50292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BF42013-9087-415C-6C04-AB1EF799690A}"/>
              </a:ext>
            </a:extLst>
          </p:cNvPr>
          <p:cNvSpPr/>
          <p:nvPr/>
        </p:nvSpPr>
        <p:spPr>
          <a:xfrm>
            <a:off x="9578942" y="3044976"/>
            <a:ext cx="1295400" cy="1386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>
            <a:extLst>
              <a:ext uri="{FF2B5EF4-FFF2-40B4-BE49-F238E27FC236}">
                <a16:creationId xmlns:a16="http://schemas.microsoft.com/office/drawing/2014/main" id="{F27D5136-216D-F139-0F79-9FF97A8A23AD}"/>
              </a:ext>
            </a:extLst>
          </p:cNvPr>
          <p:cNvSpPr/>
          <p:nvPr/>
        </p:nvSpPr>
        <p:spPr>
          <a:xfrm>
            <a:off x="9891362" y="3435290"/>
            <a:ext cx="777240" cy="722206"/>
          </a:xfrm>
          <a:custGeom>
            <a:avLst/>
            <a:gdLst>
              <a:gd name="connsiteX0" fmla="*/ 0 w 777240"/>
              <a:gd name="connsiteY0" fmla="*/ 722206 h 722206"/>
              <a:gd name="connsiteX1" fmla="*/ 297180 w 777240"/>
              <a:gd name="connsiteY1" fmla="*/ 607906 h 722206"/>
              <a:gd name="connsiteX2" fmla="*/ 320040 w 777240"/>
              <a:gd name="connsiteY2" fmla="*/ 196426 h 722206"/>
              <a:gd name="connsiteX3" fmla="*/ 434340 w 777240"/>
              <a:gd name="connsiteY3" fmla="*/ 13546 h 722206"/>
              <a:gd name="connsiteX4" fmla="*/ 777240 w 777240"/>
              <a:gd name="connsiteY4" fmla="*/ 13546 h 72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" h="722206">
                <a:moveTo>
                  <a:pt x="0" y="722206"/>
                </a:moveTo>
                <a:cubicBezTo>
                  <a:pt x="121920" y="708871"/>
                  <a:pt x="243840" y="695536"/>
                  <a:pt x="297180" y="607906"/>
                </a:cubicBezTo>
                <a:cubicBezTo>
                  <a:pt x="350520" y="520276"/>
                  <a:pt x="297180" y="295486"/>
                  <a:pt x="320040" y="196426"/>
                </a:cubicBezTo>
                <a:cubicBezTo>
                  <a:pt x="342900" y="97366"/>
                  <a:pt x="358140" y="44026"/>
                  <a:pt x="434340" y="13546"/>
                </a:cubicBezTo>
                <a:cubicBezTo>
                  <a:pt x="510540" y="-16934"/>
                  <a:pt x="777240" y="13546"/>
                  <a:pt x="777240" y="13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FB7562D-0694-DAC2-BE72-E4BC82CDABAB}"/>
              </a:ext>
            </a:extLst>
          </p:cNvPr>
          <p:cNvCxnSpPr>
            <a:stCxn id="58" idx="6"/>
          </p:cNvCxnSpPr>
          <p:nvPr/>
        </p:nvCxnSpPr>
        <p:spPr>
          <a:xfrm>
            <a:off x="8459165" y="2453708"/>
            <a:ext cx="1238257" cy="86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0614D86-8359-C54C-C220-BEE099927281}"/>
              </a:ext>
            </a:extLst>
          </p:cNvPr>
          <p:cNvCxnSpPr/>
          <p:nvPr/>
        </p:nvCxnSpPr>
        <p:spPr>
          <a:xfrm flipV="1">
            <a:off x="8459165" y="3961837"/>
            <a:ext cx="1238257" cy="48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7F82165-22D7-CFC0-5586-47DEA6D0FA9B}"/>
                  </a:ext>
                </a:extLst>
              </p:cNvPr>
              <p:cNvSpPr/>
              <p:nvPr/>
            </p:nvSpPr>
            <p:spPr>
              <a:xfrm>
                <a:off x="8850623" y="2341177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7F82165-22D7-CFC0-5586-47DEA6D0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23" y="2341177"/>
                <a:ext cx="891571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212E782-9883-CA21-0F72-D279D7DF6BD3}"/>
                  </a:ext>
                </a:extLst>
              </p:cNvPr>
              <p:cNvSpPr/>
              <p:nvPr/>
            </p:nvSpPr>
            <p:spPr>
              <a:xfrm>
                <a:off x="8403621" y="3555408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212E782-9883-CA21-0F72-D279D7DF6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21" y="3555408"/>
                <a:ext cx="891571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96A8FD0-2426-2300-E33D-CC67ED69F5AD}"/>
                  </a:ext>
                </a:extLst>
              </p:cNvPr>
              <p:cNvSpPr/>
              <p:nvPr/>
            </p:nvSpPr>
            <p:spPr>
              <a:xfrm>
                <a:off x="7227214" y="2068692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96A8FD0-2426-2300-E33D-CC67ED69F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14" y="2068692"/>
                <a:ext cx="891571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B3A5C2C-2CB3-AD16-F411-16F2D17C58B3}"/>
                  </a:ext>
                </a:extLst>
              </p:cNvPr>
              <p:cNvSpPr/>
              <p:nvPr/>
            </p:nvSpPr>
            <p:spPr>
              <a:xfrm>
                <a:off x="7224679" y="3786241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B3A5C2C-2CB3-AD16-F411-16F2D17C5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79" y="3786241"/>
                <a:ext cx="89157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3911ADB-7307-6093-74BF-08E2408C4850}"/>
              </a:ext>
            </a:extLst>
          </p:cNvPr>
          <p:cNvCxnSpPr/>
          <p:nvPr/>
        </p:nvCxnSpPr>
        <p:spPr>
          <a:xfrm>
            <a:off x="10874342" y="3738396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0E45ECD-5935-92DD-03BF-BB92B294E577}"/>
                  </a:ext>
                </a:extLst>
              </p:cNvPr>
              <p:cNvSpPr/>
              <p:nvPr/>
            </p:nvSpPr>
            <p:spPr>
              <a:xfrm>
                <a:off x="10658002" y="2998777"/>
                <a:ext cx="11120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0E45ECD-5935-92DD-03BF-BB92B294E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002" y="2998777"/>
                <a:ext cx="111203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>
            <a:extLst>
              <a:ext uri="{FF2B5EF4-FFF2-40B4-BE49-F238E27FC236}">
                <a16:creationId xmlns:a16="http://schemas.microsoft.com/office/drawing/2014/main" id="{34485FF9-8432-8D2F-3AC6-A02630D9E82F}"/>
              </a:ext>
            </a:extLst>
          </p:cNvPr>
          <p:cNvSpPr/>
          <p:nvPr/>
        </p:nvSpPr>
        <p:spPr>
          <a:xfrm>
            <a:off x="6334938" y="3029490"/>
            <a:ext cx="889741" cy="53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32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Mathematical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349C6-C47D-4C8D-F86E-1FFE79772D3D}"/>
                  </a:ext>
                </a:extLst>
              </p:cNvPr>
              <p:cNvSpPr txBox="1"/>
              <p:nvPr/>
            </p:nvSpPr>
            <p:spPr>
              <a:xfrm>
                <a:off x="7338816" y="4342309"/>
                <a:ext cx="338378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240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349C6-C47D-4C8D-F86E-1FFE7977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816" y="4342309"/>
                <a:ext cx="3383783" cy="738664"/>
              </a:xfrm>
              <a:prstGeom prst="rect">
                <a:avLst/>
              </a:prstGeom>
              <a:blipFill>
                <a:blip r:embed="rId6"/>
                <a:stretch>
                  <a:fillRect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/>
              <p:nvPr/>
            </p:nvSpPr>
            <p:spPr>
              <a:xfrm>
                <a:off x="7755179" y="2496418"/>
                <a:ext cx="3021596" cy="861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79" y="2496418"/>
                <a:ext cx="3021596" cy="861070"/>
              </a:xfrm>
              <a:prstGeom prst="rect">
                <a:avLst/>
              </a:prstGeom>
              <a:blipFill>
                <a:blip r:embed="rId7"/>
                <a:stretch>
                  <a:fillRect l="-2510" t="-1449" r="-41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65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9AF37F8-86C8-14D2-5ED1-3C78C5FB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465" y="1599284"/>
            <a:ext cx="4762872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For given parameters which will be learnt by learning algorithm </a:t>
            </a:r>
            <a:r>
              <a:rPr lang="el-GR" altLang="zh-CN" dirty="0">
                <a:ea typeface="宋体"/>
              </a:rPr>
              <a:t>θ</a:t>
            </a:r>
            <a:endParaRPr lang="en-US" altLang="zh-CN" dirty="0">
              <a:ea typeface="宋体"/>
            </a:endParaRPr>
          </a:p>
          <a:p>
            <a:r>
              <a:rPr lang="en-US" dirty="0">
                <a:ea typeface="宋体"/>
              </a:rPr>
              <a:t>For given a sample X</a:t>
            </a:r>
          </a:p>
          <a:p>
            <a:r>
              <a:rPr lang="en-US" dirty="0">
                <a:ea typeface="宋体"/>
              </a:rPr>
              <a:t>The classification rule is:</a:t>
            </a:r>
            <a:endParaRPr lang="en-US" dirty="0"/>
          </a:p>
          <a:p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67E16B-DA01-9EFD-3C59-A1BFFFC06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98966"/>
              </p:ext>
            </p:extLst>
          </p:nvPr>
        </p:nvGraphicFramePr>
        <p:xfrm>
          <a:off x="6784586" y="3515046"/>
          <a:ext cx="39306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87520" imgH="787320" progId="Equation.3">
                  <p:embed/>
                </p:oleObj>
              </mc:Choice>
              <mc:Fallback>
                <p:oleObj name="Equation" r:id="rId3" imgW="2387520" imgH="78732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586" y="3515046"/>
                        <a:ext cx="393065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直接箭头连接符 31">
            <a:extLst>
              <a:ext uri="{FF2B5EF4-FFF2-40B4-BE49-F238E27FC236}">
                <a16:creationId xmlns:a16="http://schemas.microsoft.com/office/drawing/2014/main" id="{9DF56836-AFCB-D6F5-BC13-5D3118B68D0B}"/>
              </a:ext>
            </a:extLst>
          </p:cNvPr>
          <p:cNvCxnSpPr/>
          <p:nvPr/>
        </p:nvCxnSpPr>
        <p:spPr>
          <a:xfrm flipV="1">
            <a:off x="3313289" y="1995381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42">
            <a:extLst>
              <a:ext uri="{FF2B5EF4-FFF2-40B4-BE49-F238E27FC236}">
                <a16:creationId xmlns:a16="http://schemas.microsoft.com/office/drawing/2014/main" id="{765B7781-7662-C4F5-F2A9-78B86FB9C69B}"/>
              </a:ext>
            </a:extLst>
          </p:cNvPr>
          <p:cNvSpPr txBox="1"/>
          <p:nvPr/>
        </p:nvSpPr>
        <p:spPr>
          <a:xfrm>
            <a:off x="3024427" y="21791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63" name="直接箭头连接符 30">
            <a:extLst>
              <a:ext uri="{FF2B5EF4-FFF2-40B4-BE49-F238E27FC236}">
                <a16:creationId xmlns:a16="http://schemas.microsoft.com/office/drawing/2014/main" id="{B735B304-5399-7BA0-AC0C-BCCE6F320C8A}"/>
              </a:ext>
            </a:extLst>
          </p:cNvPr>
          <p:cNvCxnSpPr>
            <a:cxnSpLocks/>
          </p:cNvCxnSpPr>
          <p:nvPr/>
        </p:nvCxnSpPr>
        <p:spPr>
          <a:xfrm>
            <a:off x="1476763" y="4699461"/>
            <a:ext cx="35744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41">
            <a:extLst>
              <a:ext uri="{FF2B5EF4-FFF2-40B4-BE49-F238E27FC236}">
                <a16:creationId xmlns:a16="http://schemas.microsoft.com/office/drawing/2014/main" id="{D5EB6553-8056-AF10-C5DE-A1791B3D2EC3}"/>
              </a:ext>
            </a:extLst>
          </p:cNvPr>
          <p:cNvSpPr txBox="1"/>
          <p:nvPr/>
        </p:nvSpPr>
        <p:spPr>
          <a:xfrm>
            <a:off x="4776798" y="487880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id="{379A7883-DADD-15A5-F4E1-7ED761911599}"/>
              </a:ext>
            </a:extLst>
          </p:cNvPr>
          <p:cNvSpPr txBox="1"/>
          <p:nvPr/>
        </p:nvSpPr>
        <p:spPr>
          <a:xfrm>
            <a:off x="3592008" y="2430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6" name="TextBox 44">
            <a:extLst>
              <a:ext uri="{FF2B5EF4-FFF2-40B4-BE49-F238E27FC236}">
                <a16:creationId xmlns:a16="http://schemas.microsoft.com/office/drawing/2014/main" id="{3E64CD12-B8BB-561F-F083-6025F65D7B1C}"/>
              </a:ext>
            </a:extLst>
          </p:cNvPr>
          <p:cNvSpPr txBox="1"/>
          <p:nvPr/>
        </p:nvSpPr>
        <p:spPr>
          <a:xfrm>
            <a:off x="3517959" y="4230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7" name="任意多边形 49">
            <a:extLst>
              <a:ext uri="{FF2B5EF4-FFF2-40B4-BE49-F238E27FC236}">
                <a16:creationId xmlns:a16="http://schemas.microsoft.com/office/drawing/2014/main" id="{8E020E08-C118-5EBB-4496-1FB804C51782}"/>
              </a:ext>
            </a:extLst>
          </p:cNvPr>
          <p:cNvSpPr/>
          <p:nvPr/>
        </p:nvSpPr>
        <p:spPr>
          <a:xfrm>
            <a:off x="1476764" y="2781029"/>
            <a:ext cx="3445565" cy="1952487"/>
          </a:xfrm>
          <a:custGeom>
            <a:avLst/>
            <a:gdLst>
              <a:gd name="connsiteX0" fmla="*/ 0 w 3432313"/>
              <a:gd name="connsiteY0" fmla="*/ 1890643 h 1952487"/>
              <a:gd name="connsiteX1" fmla="*/ 1563757 w 3432313"/>
              <a:gd name="connsiteY1" fmla="*/ 1705113 h 1952487"/>
              <a:gd name="connsiteX2" fmla="*/ 2001078 w 3432313"/>
              <a:gd name="connsiteY2" fmla="*/ 406400 h 1952487"/>
              <a:gd name="connsiteX3" fmla="*/ 2425148 w 3432313"/>
              <a:gd name="connsiteY3" fmla="*/ 61843 h 1952487"/>
              <a:gd name="connsiteX4" fmla="*/ 3432313 w 3432313"/>
              <a:gd name="connsiteY4" fmla="*/ 35339 h 195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313" h="1952487">
                <a:moveTo>
                  <a:pt x="0" y="1890643"/>
                </a:moveTo>
                <a:cubicBezTo>
                  <a:pt x="615122" y="1921565"/>
                  <a:pt x="1230244" y="1952487"/>
                  <a:pt x="1563757" y="1705113"/>
                </a:cubicBezTo>
                <a:cubicBezTo>
                  <a:pt x="1897270" y="1457739"/>
                  <a:pt x="1857513" y="680278"/>
                  <a:pt x="2001078" y="406400"/>
                </a:cubicBezTo>
                <a:cubicBezTo>
                  <a:pt x="2144643" y="132522"/>
                  <a:pt x="2186609" y="123687"/>
                  <a:pt x="2425148" y="61843"/>
                </a:cubicBezTo>
                <a:cubicBezTo>
                  <a:pt x="2663687" y="0"/>
                  <a:pt x="3048000" y="17669"/>
                  <a:pt x="3432313" y="3533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51">
            <a:extLst>
              <a:ext uri="{FF2B5EF4-FFF2-40B4-BE49-F238E27FC236}">
                <a16:creationId xmlns:a16="http://schemas.microsoft.com/office/drawing/2014/main" id="{B7EF8DE0-E439-2E39-18B4-AE4B82AFAACF}"/>
              </a:ext>
            </a:extLst>
          </p:cNvPr>
          <p:cNvCxnSpPr>
            <a:cxnSpLocks/>
          </p:cNvCxnSpPr>
          <p:nvPr/>
        </p:nvCxnSpPr>
        <p:spPr>
          <a:xfrm>
            <a:off x="1728283" y="2755245"/>
            <a:ext cx="3322949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54">
            <a:extLst>
              <a:ext uri="{FF2B5EF4-FFF2-40B4-BE49-F238E27FC236}">
                <a16:creationId xmlns:a16="http://schemas.microsoft.com/office/drawing/2014/main" id="{DEC81842-8C9D-6C4D-FBA3-65FFC98BB65B}"/>
              </a:ext>
            </a:extLst>
          </p:cNvPr>
          <p:cNvSpPr txBox="1"/>
          <p:nvPr/>
        </p:nvSpPr>
        <p:spPr>
          <a:xfrm>
            <a:off x="3456475" y="347532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716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Mathematical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33">
            <a:extLst>
              <a:ext uri="{FF2B5EF4-FFF2-40B4-BE49-F238E27FC236}">
                <a16:creationId xmlns:a16="http://schemas.microsoft.com/office/drawing/2014/main" id="{A60CEED7-2D35-9306-6636-7E0230CF7321}"/>
              </a:ext>
            </a:extLst>
          </p:cNvPr>
          <p:cNvSpPr txBox="1"/>
          <p:nvPr/>
        </p:nvSpPr>
        <p:spPr>
          <a:xfrm>
            <a:off x="7053641" y="3306876"/>
            <a:ext cx="5106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l-GR" altLang="zh-CN" sz="2400" baseline="-25000" dirty="0">
                <a:ea typeface="宋体"/>
              </a:rPr>
              <a:t>θ</a:t>
            </a:r>
            <a:r>
              <a:rPr lang="en-US" altLang="zh-CN" sz="2400" dirty="0"/>
              <a:t>(X) is explained as the probability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Pr</a:t>
            </a:r>
            <a:r>
              <a:rPr lang="en-US" altLang="zh-CN" sz="2400" dirty="0"/>
              <a:t>(y=+1|x;</a:t>
            </a:r>
            <a:r>
              <a:rPr lang="el-GR" altLang="zh-CN" sz="2400" dirty="0">
                <a:ea typeface="宋体"/>
              </a:rPr>
              <a:t>θ</a:t>
            </a:r>
            <a:r>
              <a:rPr lang="en-US" altLang="zh-CN" sz="2400" dirty="0">
                <a:ea typeface="宋体"/>
              </a:rPr>
              <a:t>)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1-p(X) is the probability Pr(y=0|x;</a:t>
            </a:r>
            <a:r>
              <a:rPr lang="el-GR" altLang="zh-CN" sz="2400" dirty="0"/>
              <a:t> θ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/>
              <p:nvPr/>
            </p:nvSpPr>
            <p:spPr>
              <a:xfrm>
                <a:off x="7864702" y="1422483"/>
                <a:ext cx="3021596" cy="861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02" y="1422483"/>
                <a:ext cx="3021596" cy="861070"/>
              </a:xfrm>
              <a:prstGeom prst="rect">
                <a:avLst/>
              </a:prstGeom>
              <a:blipFill>
                <a:blip r:embed="rId6"/>
                <a:stretch>
                  <a:fillRect l="-2510" t="-1449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2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为什么机器学习如此重要？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3F21A21-45FF-7F25-A05B-F6F9FEDBD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6" y="1722570"/>
            <a:ext cx="6003059" cy="3704367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F4F601D8-2A0E-0ADE-455D-E5498C968C58}"/>
              </a:ext>
            </a:extLst>
          </p:cNvPr>
          <p:cNvSpPr/>
          <p:nvPr/>
        </p:nvSpPr>
        <p:spPr>
          <a:xfrm>
            <a:off x="8056481" y="945979"/>
            <a:ext cx="2521132" cy="24830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6DA6AFA-0BBC-B587-70DA-F4E150206B23}"/>
              </a:ext>
            </a:extLst>
          </p:cNvPr>
          <p:cNvSpPr/>
          <p:nvPr/>
        </p:nvSpPr>
        <p:spPr>
          <a:xfrm>
            <a:off x="6795915" y="2514794"/>
            <a:ext cx="2521132" cy="248302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可扩展性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B0E4814-9F0C-7FAA-E418-841F05B748B1}"/>
              </a:ext>
            </a:extLst>
          </p:cNvPr>
          <p:cNvSpPr/>
          <p:nvPr/>
        </p:nvSpPr>
        <p:spPr>
          <a:xfrm>
            <a:off x="9208189" y="2514794"/>
            <a:ext cx="2521132" cy="248302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鲁棒性</a:t>
            </a:r>
            <a:r>
              <a:rPr kumimoji="1" lang="en-US" altLang="zh-CN" dirty="0"/>
              <a:t>/</a:t>
            </a:r>
            <a:r>
              <a:rPr kumimoji="1" lang="zh-CN" altLang="en-US" dirty="0"/>
              <a:t>适应性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2E62859-E489-1E09-8496-309A2B7D7FA6}"/>
              </a:ext>
            </a:extLst>
          </p:cNvPr>
          <p:cNvSpPr/>
          <p:nvPr/>
        </p:nvSpPr>
        <p:spPr>
          <a:xfrm>
            <a:off x="814039" y="2847703"/>
            <a:ext cx="1106201" cy="1881051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733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FC7374B-C575-F5C1-ADC2-BD69560D6072}"/>
              </a:ext>
            </a:extLst>
          </p:cNvPr>
          <p:cNvGrpSpPr/>
          <p:nvPr/>
        </p:nvGrpSpPr>
        <p:grpSpPr>
          <a:xfrm>
            <a:off x="2215166" y="2140733"/>
            <a:ext cx="7523001" cy="3760902"/>
            <a:chOff x="179335" y="1228731"/>
            <a:chExt cx="10472978" cy="5455544"/>
          </a:xfrm>
        </p:grpSpPr>
        <p:cxnSp>
          <p:nvCxnSpPr>
            <p:cNvPr id="9" name="直接箭头连接符 7">
              <a:extLst>
                <a:ext uri="{FF2B5EF4-FFF2-40B4-BE49-F238E27FC236}">
                  <a16:creationId xmlns:a16="http://schemas.microsoft.com/office/drawing/2014/main" id="{98E35470-2BCE-652B-32A6-DC561C771977}"/>
                </a:ext>
              </a:extLst>
            </p:cNvPr>
            <p:cNvCxnSpPr/>
            <p:nvPr/>
          </p:nvCxnSpPr>
          <p:spPr>
            <a:xfrm>
              <a:off x="1619672" y="5877272"/>
              <a:ext cx="6192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8">
              <a:extLst>
                <a:ext uri="{FF2B5EF4-FFF2-40B4-BE49-F238E27FC236}">
                  <a16:creationId xmlns:a16="http://schemas.microsoft.com/office/drawing/2014/main" id="{966489BF-FBDD-5FAC-F958-FFE55E6A41DC}"/>
                </a:ext>
              </a:extLst>
            </p:cNvPr>
            <p:cNvCxnSpPr/>
            <p:nvPr/>
          </p:nvCxnSpPr>
          <p:spPr>
            <a:xfrm flipV="1">
              <a:off x="1979712" y="1700808"/>
              <a:ext cx="0" cy="48965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7B1F7FD-97F5-0DB7-203F-4AD2C3B0C352}"/>
                </a:ext>
              </a:extLst>
            </p:cNvPr>
            <p:cNvSpPr txBox="1"/>
            <p:nvPr/>
          </p:nvSpPr>
          <p:spPr>
            <a:xfrm>
              <a:off x="6064931" y="6148524"/>
              <a:ext cx="2028600" cy="5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Tumor size</a:t>
              </a:r>
              <a:r>
                <a:rPr lang="zh-CN" altLang="en-US" dirty="0"/>
                <a:t> </a:t>
              </a:r>
              <a:r>
                <a:rPr lang="en-US" altLang="zh-CN" dirty="0"/>
                <a:t>x</a:t>
              </a:r>
              <a:r>
                <a:rPr lang="en-US" altLang="zh-CN" baseline="-25000" dirty="0"/>
                <a:t>1</a:t>
              </a:r>
              <a:endParaRPr lang="zh-CN" altLang="en-US" baseline="-25000" dirty="0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2938CCB-28B2-4944-84A9-28968EF41B09}"/>
                </a:ext>
              </a:extLst>
            </p:cNvPr>
            <p:cNvSpPr txBox="1"/>
            <p:nvPr/>
          </p:nvSpPr>
          <p:spPr>
            <a:xfrm>
              <a:off x="179335" y="1228731"/>
              <a:ext cx="1073393" cy="5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Age</a:t>
              </a:r>
              <a:r>
                <a:rPr lang="zh-CN" altLang="en-US" dirty="0"/>
                <a:t> </a:t>
              </a:r>
              <a:r>
                <a:rPr lang="en-US" altLang="zh-CN" dirty="0"/>
                <a:t>x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865B99-EAB9-CF88-9535-DCF41108B76E}"/>
                </a:ext>
              </a:extLst>
            </p:cNvPr>
            <p:cNvSpPr/>
            <p:nvPr/>
          </p:nvSpPr>
          <p:spPr>
            <a:xfrm>
              <a:off x="2987824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688C0C5-8FCB-9947-7C73-D87E88228756}"/>
                </a:ext>
              </a:extLst>
            </p:cNvPr>
            <p:cNvSpPr/>
            <p:nvPr/>
          </p:nvSpPr>
          <p:spPr>
            <a:xfrm>
              <a:off x="3491880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6E4BAC-E41F-98C4-1E27-760105165645}"/>
                </a:ext>
              </a:extLst>
            </p:cNvPr>
            <p:cNvSpPr/>
            <p:nvPr/>
          </p:nvSpPr>
          <p:spPr>
            <a:xfrm>
              <a:off x="3779912" y="479715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FA0E60D-6F64-CF8A-F882-39EC87EAA7FE}"/>
                </a:ext>
              </a:extLst>
            </p:cNvPr>
            <p:cNvSpPr/>
            <p:nvPr/>
          </p:nvSpPr>
          <p:spPr>
            <a:xfrm>
              <a:off x="2915816" y="48691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549F493-3B9A-54AA-F1DA-B22393D1DB81}"/>
                </a:ext>
              </a:extLst>
            </p:cNvPr>
            <p:cNvSpPr/>
            <p:nvPr/>
          </p:nvSpPr>
          <p:spPr>
            <a:xfrm>
              <a:off x="4355976" y="407707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7944839-D0F2-91C8-A9C9-00AB60C15826}"/>
                </a:ext>
              </a:extLst>
            </p:cNvPr>
            <p:cNvSpPr/>
            <p:nvPr/>
          </p:nvSpPr>
          <p:spPr>
            <a:xfrm>
              <a:off x="5652120" y="335699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1ADE501-1D28-0F19-3EE0-32C9D6502F81}"/>
                </a:ext>
              </a:extLst>
            </p:cNvPr>
            <p:cNvSpPr/>
            <p:nvPr/>
          </p:nvSpPr>
          <p:spPr>
            <a:xfrm>
              <a:off x="5292080" y="2852936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3C85BC-169A-607E-1793-3386EB958995}"/>
                </a:ext>
              </a:extLst>
            </p:cNvPr>
            <p:cNvSpPr/>
            <p:nvPr/>
          </p:nvSpPr>
          <p:spPr>
            <a:xfrm>
              <a:off x="6372200" y="25649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DEAEC2-C78A-FE69-D3F2-CB150B38A477}"/>
                </a:ext>
              </a:extLst>
            </p:cNvPr>
            <p:cNvSpPr/>
            <p:nvPr/>
          </p:nvSpPr>
          <p:spPr>
            <a:xfrm>
              <a:off x="5796136" y="2204864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36893E9-F740-60DB-E361-9EC171BD705D}"/>
                </a:ext>
              </a:extLst>
            </p:cNvPr>
            <p:cNvSpPr/>
            <p:nvPr/>
          </p:nvSpPr>
          <p:spPr>
            <a:xfrm>
              <a:off x="5724128" y="263691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AEFDC0-9E9A-ED78-9D56-6F35D9D9FE62}"/>
                </a:ext>
              </a:extLst>
            </p:cNvPr>
            <p:cNvSpPr/>
            <p:nvPr/>
          </p:nvSpPr>
          <p:spPr>
            <a:xfrm>
              <a:off x="5436096" y="191683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F67E84F-08BA-A9FB-6822-17D4256DDB0E}"/>
                </a:ext>
              </a:extLst>
            </p:cNvPr>
            <p:cNvSpPr/>
            <p:nvPr/>
          </p:nvSpPr>
          <p:spPr>
            <a:xfrm>
              <a:off x="6444208" y="3068960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44BD593-19B2-725E-4B52-C57127068258}"/>
                </a:ext>
              </a:extLst>
            </p:cNvPr>
            <p:cNvSpPr/>
            <p:nvPr/>
          </p:nvSpPr>
          <p:spPr>
            <a:xfrm>
              <a:off x="6372200" y="1988840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A5254E1-F34C-415E-99B6-B71DD0190CE7}"/>
                </a:ext>
              </a:extLst>
            </p:cNvPr>
            <p:cNvSpPr/>
            <p:nvPr/>
          </p:nvSpPr>
          <p:spPr>
            <a:xfrm>
              <a:off x="4788024" y="3212976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D042A03-2F2A-3449-FEC6-CAEDDC3B1D92}"/>
                </a:ext>
              </a:extLst>
            </p:cNvPr>
            <p:cNvSpPr/>
            <p:nvPr/>
          </p:nvSpPr>
          <p:spPr>
            <a:xfrm>
              <a:off x="4355976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421384E5-A70E-F8FC-CE6D-49DF8F715F23}"/>
                </a:ext>
              </a:extLst>
            </p:cNvPr>
            <p:cNvSpPr txBox="1"/>
            <p:nvPr/>
          </p:nvSpPr>
          <p:spPr>
            <a:xfrm>
              <a:off x="2822523" y="5279744"/>
              <a:ext cx="4009988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Labeled data</a:t>
              </a:r>
              <a:endParaRPr lang="zh-CN" altLang="en-US" dirty="0"/>
            </a:p>
          </p:txBody>
        </p:sp>
        <p:cxnSp>
          <p:nvCxnSpPr>
            <p:cNvPr id="29" name="直接连接符 27">
              <a:extLst>
                <a:ext uri="{FF2B5EF4-FFF2-40B4-BE49-F238E27FC236}">
                  <a16:creationId xmlns:a16="http://schemas.microsoft.com/office/drawing/2014/main" id="{859932B6-8E8B-8767-51AE-3FE4CAF5A263}"/>
                </a:ext>
              </a:extLst>
            </p:cNvPr>
            <p:cNvCxnSpPr/>
            <p:nvPr/>
          </p:nvCxnSpPr>
          <p:spPr>
            <a:xfrm>
              <a:off x="3275856" y="2276872"/>
              <a:ext cx="3168352" cy="3168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D352DAE5-36C6-D758-F679-0A5818025BC4}"/>
                </a:ext>
              </a:extLst>
            </p:cNvPr>
            <p:cNvSpPr txBox="1"/>
            <p:nvPr/>
          </p:nvSpPr>
          <p:spPr>
            <a:xfrm>
              <a:off x="6170496" y="3940396"/>
              <a:ext cx="4481817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Decision curve</a:t>
              </a:r>
              <a:endParaRPr lang="zh-CN" altLang="en-US" dirty="0"/>
            </a:p>
          </p:txBody>
        </p: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520616DE-FF1B-A5CA-9CC1-6076A5CA10CE}"/>
                </a:ext>
              </a:extLst>
            </p:cNvPr>
            <p:cNvSpPr txBox="1"/>
            <p:nvPr/>
          </p:nvSpPr>
          <p:spPr>
            <a:xfrm>
              <a:off x="2555776" y="1628799"/>
              <a:ext cx="533495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F80D32-98CD-B602-9072-8379D0E6C923}"/>
                  </a:ext>
                </a:extLst>
              </p:cNvPr>
              <p:cNvSpPr txBox="1"/>
              <p:nvPr/>
            </p:nvSpPr>
            <p:spPr>
              <a:xfrm>
                <a:off x="6652068" y="4576439"/>
                <a:ext cx="2952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F80D32-98CD-B602-9072-8379D0E6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68" y="4576439"/>
                <a:ext cx="2952796" cy="276999"/>
              </a:xfrm>
              <a:prstGeom prst="rect">
                <a:avLst/>
              </a:prstGeom>
              <a:blipFill>
                <a:blip r:embed="rId3"/>
                <a:stretch>
                  <a:fillRect l="-1282" t="-4348" r="-128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815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A0174F-E7A5-4DBA-0337-16B08155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177" y="1625374"/>
            <a:ext cx="8003232" cy="4525963"/>
          </a:xfrm>
        </p:spPr>
        <p:txBody>
          <a:bodyPr/>
          <a:lstStyle/>
          <a:p>
            <a:r>
              <a:rPr lang="en-US" altLang="zh-CN" dirty="0"/>
              <a:t>Intuitively, we have the following cost function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it is not convex, so we adopt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91D2C99-A154-4233-DC2A-267F30275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637379"/>
              </p:ext>
            </p:extLst>
          </p:nvPr>
        </p:nvGraphicFramePr>
        <p:xfrm>
          <a:off x="4053711" y="2303237"/>
          <a:ext cx="52038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66800" imgH="431640" progId="Equation.3">
                  <p:embed/>
                </p:oleObj>
              </mc:Choice>
              <mc:Fallback>
                <p:oleObj name="Equation" r:id="rId3" imgW="3466800" imgH="43164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711" y="2303237"/>
                        <a:ext cx="52038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7">
            <a:extLst>
              <a:ext uri="{FF2B5EF4-FFF2-40B4-BE49-F238E27FC236}">
                <a16:creationId xmlns:a16="http://schemas.microsoft.com/office/drawing/2014/main" id="{AF0FAE03-1C93-CC04-29B6-DBDDFEF74ACB}"/>
              </a:ext>
            </a:extLst>
          </p:cNvPr>
          <p:cNvCxnSpPr/>
          <p:nvPr/>
        </p:nvCxnSpPr>
        <p:spPr>
          <a:xfrm>
            <a:off x="2370631" y="6263507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9">
            <a:extLst>
              <a:ext uri="{FF2B5EF4-FFF2-40B4-BE49-F238E27FC236}">
                <a16:creationId xmlns:a16="http://schemas.microsoft.com/office/drawing/2014/main" id="{DFD00CB0-1819-7293-1FAF-89F609FCF686}"/>
              </a:ext>
            </a:extLst>
          </p:cNvPr>
          <p:cNvCxnSpPr/>
          <p:nvPr/>
        </p:nvCxnSpPr>
        <p:spPr>
          <a:xfrm flipV="1">
            <a:off x="2514647" y="4607323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10">
            <a:extLst>
              <a:ext uri="{FF2B5EF4-FFF2-40B4-BE49-F238E27FC236}">
                <a16:creationId xmlns:a16="http://schemas.microsoft.com/office/drawing/2014/main" id="{7AD9A8BC-8647-EA7A-DA8A-D169F2B09F0F}"/>
              </a:ext>
            </a:extLst>
          </p:cNvPr>
          <p:cNvSpPr/>
          <p:nvPr/>
        </p:nvSpPr>
        <p:spPr>
          <a:xfrm>
            <a:off x="2664187" y="4673720"/>
            <a:ext cx="1720573" cy="1618973"/>
          </a:xfrm>
          <a:custGeom>
            <a:avLst/>
            <a:gdLst>
              <a:gd name="connsiteX0" fmla="*/ 11043 w 1720573"/>
              <a:gd name="connsiteY0" fmla="*/ 463826 h 1618973"/>
              <a:gd name="connsiteX1" fmla="*/ 11043 w 1720573"/>
              <a:gd name="connsiteY1" fmla="*/ 530087 h 1618973"/>
              <a:gd name="connsiteX2" fmla="*/ 77304 w 1720573"/>
              <a:gd name="connsiteY2" fmla="*/ 1179443 h 1618973"/>
              <a:gd name="connsiteX3" fmla="*/ 249582 w 1720573"/>
              <a:gd name="connsiteY3" fmla="*/ 742122 h 1618973"/>
              <a:gd name="connsiteX4" fmla="*/ 342347 w 1720573"/>
              <a:gd name="connsiteY4" fmla="*/ 1417982 h 1618973"/>
              <a:gd name="connsiteX5" fmla="*/ 514626 w 1720573"/>
              <a:gd name="connsiteY5" fmla="*/ 1033669 h 1618973"/>
              <a:gd name="connsiteX6" fmla="*/ 700156 w 1720573"/>
              <a:gd name="connsiteY6" fmla="*/ 1563756 h 1618973"/>
              <a:gd name="connsiteX7" fmla="*/ 898939 w 1720573"/>
              <a:gd name="connsiteY7" fmla="*/ 1364974 h 1618973"/>
              <a:gd name="connsiteX8" fmla="*/ 925443 w 1720573"/>
              <a:gd name="connsiteY8" fmla="*/ 967409 h 1618973"/>
              <a:gd name="connsiteX9" fmla="*/ 1110973 w 1720573"/>
              <a:gd name="connsiteY9" fmla="*/ 1391478 h 1618973"/>
              <a:gd name="connsiteX10" fmla="*/ 1296504 w 1720573"/>
              <a:gd name="connsiteY10" fmla="*/ 768626 h 1618973"/>
              <a:gd name="connsiteX11" fmla="*/ 1376017 w 1720573"/>
              <a:gd name="connsiteY11" fmla="*/ 1192695 h 1618973"/>
              <a:gd name="connsiteX12" fmla="*/ 1495286 w 1720573"/>
              <a:gd name="connsiteY12" fmla="*/ 357809 h 1618973"/>
              <a:gd name="connsiteX13" fmla="*/ 1601304 w 1720573"/>
              <a:gd name="connsiteY13" fmla="*/ 622852 h 1618973"/>
              <a:gd name="connsiteX14" fmla="*/ 1720573 w 1720573"/>
              <a:gd name="connsiteY14" fmla="*/ 0 h 161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0573" h="1618973">
                <a:moveTo>
                  <a:pt x="11043" y="463826"/>
                </a:moveTo>
                <a:cubicBezTo>
                  <a:pt x="5521" y="437322"/>
                  <a:pt x="0" y="410818"/>
                  <a:pt x="11043" y="530087"/>
                </a:cubicBezTo>
                <a:cubicBezTo>
                  <a:pt x="22086" y="649356"/>
                  <a:pt x="37548" y="1144104"/>
                  <a:pt x="77304" y="1179443"/>
                </a:cubicBezTo>
                <a:cubicBezTo>
                  <a:pt x="117060" y="1214782"/>
                  <a:pt x="205408" y="702366"/>
                  <a:pt x="249582" y="742122"/>
                </a:cubicBezTo>
                <a:cubicBezTo>
                  <a:pt x="293756" y="781879"/>
                  <a:pt x="298173" y="1369391"/>
                  <a:pt x="342347" y="1417982"/>
                </a:cubicBezTo>
                <a:cubicBezTo>
                  <a:pt x="386521" y="1466573"/>
                  <a:pt x="454991" y="1009373"/>
                  <a:pt x="514626" y="1033669"/>
                </a:cubicBezTo>
                <a:cubicBezTo>
                  <a:pt x="574261" y="1057965"/>
                  <a:pt x="636104" y="1508539"/>
                  <a:pt x="700156" y="1563756"/>
                </a:cubicBezTo>
                <a:cubicBezTo>
                  <a:pt x="764208" y="1618973"/>
                  <a:pt x="861391" y="1464365"/>
                  <a:pt x="898939" y="1364974"/>
                </a:cubicBezTo>
                <a:cubicBezTo>
                  <a:pt x="936487" y="1265583"/>
                  <a:pt x="890104" y="962992"/>
                  <a:pt x="925443" y="967409"/>
                </a:cubicBezTo>
                <a:cubicBezTo>
                  <a:pt x="960782" y="971826"/>
                  <a:pt x="1049130" y="1424609"/>
                  <a:pt x="1110973" y="1391478"/>
                </a:cubicBezTo>
                <a:cubicBezTo>
                  <a:pt x="1172817" y="1358348"/>
                  <a:pt x="1252330" y="801756"/>
                  <a:pt x="1296504" y="768626"/>
                </a:cubicBezTo>
                <a:cubicBezTo>
                  <a:pt x="1340678" y="735496"/>
                  <a:pt x="1342887" y="1261164"/>
                  <a:pt x="1376017" y="1192695"/>
                </a:cubicBezTo>
                <a:cubicBezTo>
                  <a:pt x="1409147" y="1124226"/>
                  <a:pt x="1457738" y="452783"/>
                  <a:pt x="1495286" y="357809"/>
                </a:cubicBezTo>
                <a:cubicBezTo>
                  <a:pt x="1532834" y="262835"/>
                  <a:pt x="1563756" y="682487"/>
                  <a:pt x="1601304" y="622852"/>
                </a:cubicBezTo>
                <a:cubicBezTo>
                  <a:pt x="1638852" y="563217"/>
                  <a:pt x="1720573" y="0"/>
                  <a:pt x="1720573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DF1482B0-3D32-939A-0B8B-9385E1FBB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477699"/>
              </p:ext>
            </p:extLst>
          </p:nvPr>
        </p:nvGraphicFramePr>
        <p:xfrm>
          <a:off x="4053711" y="3745547"/>
          <a:ext cx="5394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93880" imgH="431640" progId="Equation.3">
                  <p:embed/>
                </p:oleObj>
              </mc:Choice>
              <mc:Fallback>
                <p:oleObj name="Equation" r:id="rId5" imgW="3593880" imgH="431640" progId="Equation.3">
                  <p:embed/>
                  <p:pic>
                    <p:nvPicPr>
                      <p:cNvPr id="155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711" y="3745547"/>
                        <a:ext cx="53943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接箭头连接符 12">
            <a:extLst>
              <a:ext uri="{FF2B5EF4-FFF2-40B4-BE49-F238E27FC236}">
                <a16:creationId xmlns:a16="http://schemas.microsoft.com/office/drawing/2014/main" id="{01C78850-DDF8-A9AD-A0D5-ECD25A567E8B}"/>
              </a:ext>
            </a:extLst>
          </p:cNvPr>
          <p:cNvCxnSpPr/>
          <p:nvPr/>
        </p:nvCxnSpPr>
        <p:spPr>
          <a:xfrm>
            <a:off x="5322959" y="6335515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3">
            <a:extLst>
              <a:ext uri="{FF2B5EF4-FFF2-40B4-BE49-F238E27FC236}">
                <a16:creationId xmlns:a16="http://schemas.microsoft.com/office/drawing/2014/main" id="{90975C28-A5D9-4BD2-7E7C-0EC5B2A38745}"/>
              </a:ext>
            </a:extLst>
          </p:cNvPr>
          <p:cNvCxnSpPr/>
          <p:nvPr/>
        </p:nvCxnSpPr>
        <p:spPr>
          <a:xfrm flipV="1">
            <a:off x="5466975" y="4679331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15">
            <a:extLst>
              <a:ext uri="{FF2B5EF4-FFF2-40B4-BE49-F238E27FC236}">
                <a16:creationId xmlns:a16="http://schemas.microsoft.com/office/drawing/2014/main" id="{A49272E1-11CF-3296-5A38-263ABB644132}"/>
              </a:ext>
            </a:extLst>
          </p:cNvPr>
          <p:cNvSpPr/>
          <p:nvPr/>
        </p:nvSpPr>
        <p:spPr>
          <a:xfrm>
            <a:off x="5568620" y="4744398"/>
            <a:ext cx="1877392" cy="1406939"/>
          </a:xfrm>
          <a:custGeom>
            <a:avLst/>
            <a:gdLst>
              <a:gd name="connsiteX0" fmla="*/ 35339 w 1877392"/>
              <a:gd name="connsiteY0" fmla="*/ 88348 h 1406939"/>
              <a:gd name="connsiteX1" fmla="*/ 75096 w 1877392"/>
              <a:gd name="connsiteY1" fmla="*/ 167861 h 1406939"/>
              <a:gd name="connsiteX2" fmla="*/ 485913 w 1877392"/>
              <a:gd name="connsiteY2" fmla="*/ 1095513 h 1406939"/>
              <a:gd name="connsiteX3" fmla="*/ 949739 w 1877392"/>
              <a:gd name="connsiteY3" fmla="*/ 1400313 h 1406939"/>
              <a:gd name="connsiteX4" fmla="*/ 1466574 w 1877392"/>
              <a:gd name="connsiteY4" fmla="*/ 1135270 h 1406939"/>
              <a:gd name="connsiteX5" fmla="*/ 1758122 w 1877392"/>
              <a:gd name="connsiteY5" fmla="*/ 207617 h 1406939"/>
              <a:gd name="connsiteX6" fmla="*/ 1877392 w 1877392"/>
              <a:gd name="connsiteY6" fmla="*/ 22087 h 140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7392" h="1406939">
                <a:moveTo>
                  <a:pt x="35339" y="88348"/>
                </a:moveTo>
                <a:cubicBezTo>
                  <a:pt x="17669" y="44174"/>
                  <a:pt x="0" y="0"/>
                  <a:pt x="75096" y="167861"/>
                </a:cubicBezTo>
                <a:cubicBezTo>
                  <a:pt x="150192" y="335722"/>
                  <a:pt x="340139" y="890104"/>
                  <a:pt x="485913" y="1095513"/>
                </a:cubicBezTo>
                <a:cubicBezTo>
                  <a:pt x="631687" y="1300922"/>
                  <a:pt x="786296" y="1393687"/>
                  <a:pt x="949739" y="1400313"/>
                </a:cubicBezTo>
                <a:cubicBezTo>
                  <a:pt x="1113183" y="1406939"/>
                  <a:pt x="1331844" y="1334053"/>
                  <a:pt x="1466574" y="1135270"/>
                </a:cubicBezTo>
                <a:cubicBezTo>
                  <a:pt x="1601304" y="936487"/>
                  <a:pt x="1689652" y="393147"/>
                  <a:pt x="1758122" y="207617"/>
                </a:cubicBezTo>
                <a:cubicBezTo>
                  <a:pt x="1826592" y="22087"/>
                  <a:pt x="1851992" y="22087"/>
                  <a:pt x="1877392" y="2208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16">
            <a:extLst>
              <a:ext uri="{FF2B5EF4-FFF2-40B4-BE49-F238E27FC236}">
                <a16:creationId xmlns:a16="http://schemas.microsoft.com/office/drawing/2014/main" id="{369D045D-4D3D-774D-CDC7-B0D62CD514B6}"/>
              </a:ext>
            </a:extLst>
          </p:cNvPr>
          <p:cNvCxnSpPr/>
          <p:nvPr/>
        </p:nvCxnSpPr>
        <p:spPr>
          <a:xfrm>
            <a:off x="8029626" y="6335515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7">
            <a:extLst>
              <a:ext uri="{FF2B5EF4-FFF2-40B4-BE49-F238E27FC236}">
                <a16:creationId xmlns:a16="http://schemas.microsoft.com/office/drawing/2014/main" id="{ECEAE399-CD7A-1322-A30F-CD1E426245C9}"/>
              </a:ext>
            </a:extLst>
          </p:cNvPr>
          <p:cNvCxnSpPr/>
          <p:nvPr/>
        </p:nvCxnSpPr>
        <p:spPr>
          <a:xfrm flipV="1">
            <a:off x="8173642" y="4679331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19">
            <a:extLst>
              <a:ext uri="{FF2B5EF4-FFF2-40B4-BE49-F238E27FC236}">
                <a16:creationId xmlns:a16="http://schemas.microsoft.com/office/drawing/2014/main" id="{9D5CD7F2-CB87-39B5-B947-674F1D1DC2D2}"/>
              </a:ext>
            </a:extLst>
          </p:cNvPr>
          <p:cNvSpPr/>
          <p:nvPr/>
        </p:nvSpPr>
        <p:spPr>
          <a:xfrm>
            <a:off x="8320656" y="4748048"/>
            <a:ext cx="1285461" cy="1550504"/>
          </a:xfrm>
          <a:custGeom>
            <a:avLst/>
            <a:gdLst>
              <a:gd name="connsiteX0" fmla="*/ 0 w 1285461"/>
              <a:gd name="connsiteY0" fmla="*/ 0 h 1550504"/>
              <a:gd name="connsiteX1" fmla="*/ 397565 w 1285461"/>
              <a:gd name="connsiteY1" fmla="*/ 1126435 h 1550504"/>
              <a:gd name="connsiteX2" fmla="*/ 1285461 w 1285461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461" h="1550504">
                <a:moveTo>
                  <a:pt x="0" y="0"/>
                </a:moveTo>
                <a:cubicBezTo>
                  <a:pt x="91661" y="434009"/>
                  <a:pt x="183322" y="868018"/>
                  <a:pt x="397565" y="1126435"/>
                </a:cubicBezTo>
                <a:cubicBezTo>
                  <a:pt x="611809" y="1384852"/>
                  <a:pt x="948635" y="1467678"/>
                  <a:pt x="1285461" y="155050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20">
            <a:extLst>
              <a:ext uri="{FF2B5EF4-FFF2-40B4-BE49-F238E27FC236}">
                <a16:creationId xmlns:a16="http://schemas.microsoft.com/office/drawing/2014/main" id="{DA61451E-74E4-586D-349D-D2E00691855F}"/>
              </a:ext>
            </a:extLst>
          </p:cNvPr>
          <p:cNvSpPr/>
          <p:nvPr/>
        </p:nvSpPr>
        <p:spPr>
          <a:xfrm flipH="1">
            <a:off x="8203278" y="4744397"/>
            <a:ext cx="1224136" cy="1550504"/>
          </a:xfrm>
          <a:custGeom>
            <a:avLst/>
            <a:gdLst>
              <a:gd name="connsiteX0" fmla="*/ 0 w 1285461"/>
              <a:gd name="connsiteY0" fmla="*/ 0 h 1550504"/>
              <a:gd name="connsiteX1" fmla="*/ 397565 w 1285461"/>
              <a:gd name="connsiteY1" fmla="*/ 1126435 h 1550504"/>
              <a:gd name="connsiteX2" fmla="*/ 1285461 w 1285461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461" h="1550504">
                <a:moveTo>
                  <a:pt x="0" y="0"/>
                </a:moveTo>
                <a:cubicBezTo>
                  <a:pt x="91661" y="434009"/>
                  <a:pt x="183322" y="868018"/>
                  <a:pt x="397565" y="1126435"/>
                </a:cubicBezTo>
                <a:cubicBezTo>
                  <a:pt x="611809" y="1384852"/>
                  <a:pt x="948635" y="1467678"/>
                  <a:pt x="1285461" y="155050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71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likelihood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A4EBD4-E09E-0DDB-E708-205771A86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619" y="1708060"/>
                <a:ext cx="6156366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The principle</a:t>
                </a:r>
                <a:r>
                  <a:rPr kumimoji="1" lang="zh-CN" altLang="en-US" dirty="0">
                    <a:latin typeface="Weibei SC" charset="-122"/>
                    <a:ea typeface="Weibei SC" charset="-122"/>
                    <a:cs typeface="Weibei SC" charset="-122"/>
                  </a:rPr>
                  <a:t>：</a:t>
                </a:r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pPr lvl="1"/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The probability of the data is maximized</a:t>
                </a: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A classifier is a probabilistic model:</a:t>
                </a:r>
              </a:p>
              <a:p>
                <a:pPr lvl="1"/>
                <a:r>
                  <a:rPr kumimoji="1" lang="en-US" altLang="zh-CN" dirty="0" err="1">
                    <a:latin typeface="Weibei SC" charset="-122"/>
                    <a:ea typeface="Weibei SC" charset="-122"/>
                    <a:cs typeface="Weibei SC" charset="-122"/>
                  </a:rPr>
                  <a:t>Pr</a:t>
                </a:r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(Z=1|X;W)</a:t>
                </a:r>
              </a:p>
              <a:p>
                <a:pPr lvl="1"/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Neural Network can be regarded as a probabilistic model</a:t>
                </a: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For observed data, the log likelihood function is:</a:t>
                </a: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</a:rPr>
                  <a:t>Maximize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Weibei SC" charset="-122"/>
                      </a:rPr>
                      <m:t>𝐿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Weibei SC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Weibei SC" charset="-122"/>
                          </a:rPr>
                          <m:t>𝑊</m:t>
                        </m:r>
                      </m:e>
                    </m:d>
                  </m:oMath>
                </a14:m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A4EBD4-E09E-0DDB-E708-205771A86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619" y="1708060"/>
                <a:ext cx="6156366" cy="4351338"/>
              </a:xfrm>
              <a:blipFill>
                <a:blip r:embed="rId3"/>
                <a:stretch>
                  <a:fillRect l="-206" t="-1744"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112EF5-C6D8-EBCA-C2C9-9DE666FBD3A2}"/>
                  </a:ext>
                </a:extLst>
              </p:cNvPr>
              <p:cNvSpPr/>
              <p:nvPr/>
            </p:nvSpPr>
            <p:spPr>
              <a:xfrm>
                <a:off x="856702" y="4343851"/>
                <a:ext cx="5173083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Weibei SC" charset="-122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Weibei SC" charset="-122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Weibei SC" charset="-122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112EF5-C6D8-EBCA-C2C9-9DE666FBD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4343851"/>
                <a:ext cx="5173083" cy="800732"/>
              </a:xfrm>
              <a:prstGeom prst="rect">
                <a:avLst/>
              </a:prstGeom>
              <a:blipFill>
                <a:blip r:embed="rId4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C7C2811-274D-87C0-BE8B-454E4181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17601"/>
              </p:ext>
            </p:extLst>
          </p:nvPr>
        </p:nvGraphicFramePr>
        <p:xfrm>
          <a:off x="6913113" y="1828075"/>
          <a:ext cx="4656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244">
                  <a:extLst>
                    <a:ext uri="{9D8B030D-6E8A-4147-A177-3AD203B41FA5}">
                      <a16:colId xmlns:a16="http://schemas.microsoft.com/office/drawing/2014/main" val="3229387544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3399693197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3171865254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18712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21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1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71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1409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2255AA-FF92-6B53-D2C5-E4F0F33B8E84}"/>
                  </a:ext>
                </a:extLst>
              </p:cNvPr>
              <p:cNvSpPr/>
              <p:nvPr/>
            </p:nvSpPr>
            <p:spPr>
              <a:xfrm>
                <a:off x="5844000" y="4242570"/>
                <a:ext cx="508613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2255AA-FF92-6B53-D2C5-E4F0F33B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00" y="4242570"/>
                <a:ext cx="5086136" cy="871264"/>
              </a:xfrm>
              <a:prstGeom prst="rect">
                <a:avLst/>
              </a:prstGeom>
              <a:blipFill>
                <a:blip r:embed="rId5"/>
                <a:stretch>
                  <a:fillRect l="-1496"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73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Gradient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77C15C-39A3-991C-8464-3431EB8D7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42" y="1690688"/>
            <a:ext cx="7198517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We use gradient descent algorithm to optimize the problem</a:t>
            </a:r>
          </a:p>
          <a:p>
            <a:r>
              <a:rPr lang="en-US" altLang="zh-CN" dirty="0"/>
              <a:t>In every time step(epoch):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FC3BC-2B30-F57F-34FB-977FF3BC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50" y="2539873"/>
            <a:ext cx="6098608" cy="343583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2D31CB4-C0F3-3F3E-DB14-40B94830E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425426"/>
              </p:ext>
            </p:extLst>
          </p:nvPr>
        </p:nvGraphicFramePr>
        <p:xfrm>
          <a:off x="939642" y="3429000"/>
          <a:ext cx="4592147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23800" imgH="838080" progId="Equation.3">
                  <p:embed/>
                </p:oleObj>
              </mc:Choice>
              <mc:Fallback>
                <p:oleObj name="Equation" r:id="rId4" imgW="2323800" imgH="83808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2" y="3429000"/>
                        <a:ext cx="4592147" cy="1656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1461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Underfitted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0BCF72F-8382-7E5D-B4F3-AB611346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471" y="1671252"/>
            <a:ext cx="11239058" cy="39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4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2E037B58-129E-3BF5-B40A-3FE158D1732C}"/>
              </a:ext>
            </a:extLst>
          </p:cNvPr>
          <p:cNvCxnSpPr/>
          <p:nvPr/>
        </p:nvCxnSpPr>
        <p:spPr>
          <a:xfrm>
            <a:off x="3412921" y="4995124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4EE6890F-F429-D60B-A628-E6300BE7B524}"/>
              </a:ext>
            </a:extLst>
          </p:cNvPr>
          <p:cNvCxnSpPr/>
          <p:nvPr/>
        </p:nvCxnSpPr>
        <p:spPr>
          <a:xfrm flipV="1">
            <a:off x="3772961" y="1682756"/>
            <a:ext cx="0" cy="381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形状 3">
            <a:extLst>
              <a:ext uri="{FF2B5EF4-FFF2-40B4-BE49-F238E27FC236}">
                <a16:creationId xmlns:a16="http://schemas.microsoft.com/office/drawing/2014/main" id="{85FE1F38-55E9-3285-E67D-80D55B960E3B}"/>
              </a:ext>
            </a:extLst>
          </p:cNvPr>
          <p:cNvSpPr/>
          <p:nvPr/>
        </p:nvSpPr>
        <p:spPr>
          <a:xfrm>
            <a:off x="4166673" y="1766529"/>
            <a:ext cx="4412974" cy="3074504"/>
          </a:xfrm>
          <a:custGeom>
            <a:avLst/>
            <a:gdLst>
              <a:gd name="connsiteX0" fmla="*/ 0 w 4412974"/>
              <a:gd name="connsiteY0" fmla="*/ 0 h 3074504"/>
              <a:gd name="connsiteX1" fmla="*/ 185530 w 4412974"/>
              <a:gd name="connsiteY1" fmla="*/ 1696278 h 3074504"/>
              <a:gd name="connsiteX2" fmla="*/ 874643 w 4412974"/>
              <a:gd name="connsiteY2" fmla="*/ 2703443 h 3074504"/>
              <a:gd name="connsiteX3" fmla="*/ 4412974 w 4412974"/>
              <a:gd name="connsiteY3" fmla="*/ 3074504 h 30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4" h="3074504">
                <a:moveTo>
                  <a:pt x="0" y="0"/>
                </a:moveTo>
                <a:cubicBezTo>
                  <a:pt x="19878" y="622852"/>
                  <a:pt x="39756" y="1245704"/>
                  <a:pt x="185530" y="1696278"/>
                </a:cubicBezTo>
                <a:cubicBezTo>
                  <a:pt x="331304" y="2146852"/>
                  <a:pt x="170069" y="2473739"/>
                  <a:pt x="874643" y="2703443"/>
                </a:cubicBezTo>
                <a:cubicBezTo>
                  <a:pt x="1579217" y="2933147"/>
                  <a:pt x="4412974" y="3074504"/>
                  <a:pt x="4412974" y="3074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C853D-873F-EE78-7935-03B0D620F043}"/>
              </a:ext>
            </a:extLst>
          </p:cNvPr>
          <p:cNvCxnSpPr/>
          <p:nvPr/>
        </p:nvCxnSpPr>
        <p:spPr>
          <a:xfrm>
            <a:off x="3772961" y="4707092"/>
            <a:ext cx="532859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4D7FA5-5BB7-F494-FC9C-1E2C0980ED58}"/>
              </a:ext>
            </a:extLst>
          </p:cNvPr>
          <p:cNvSpPr txBox="1"/>
          <p:nvPr/>
        </p:nvSpPr>
        <p:spPr>
          <a:xfrm>
            <a:off x="8813521" y="5283156"/>
            <a:ext cx="101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Epoch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A3EF16-A177-8A8C-A318-6AADA976592A}"/>
              </a:ext>
            </a:extLst>
          </p:cNvPr>
          <p:cNvSpPr txBox="1"/>
          <p:nvPr/>
        </p:nvSpPr>
        <p:spPr>
          <a:xfrm>
            <a:off x="2332801" y="1581863"/>
            <a:ext cx="1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Loss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975971F-1553-69F8-0F6F-081C117DE800}"/>
                  </a:ext>
                </a:extLst>
              </p:cNvPr>
              <p:cNvSpPr txBox="1"/>
              <p:nvPr/>
            </p:nvSpPr>
            <p:spPr>
              <a:xfrm>
                <a:off x="3256227" y="448554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975971F-1553-69F8-0F6F-081C117DE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27" y="4485546"/>
                <a:ext cx="5040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646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9">
            <a:extLst>
              <a:ext uri="{FF2B5EF4-FFF2-40B4-BE49-F238E27FC236}">
                <a16:creationId xmlns:a16="http://schemas.microsoft.com/office/drawing/2014/main" id="{5FF260AB-50D0-85B7-F8B8-8A1952E03EBE}"/>
              </a:ext>
            </a:extLst>
          </p:cNvPr>
          <p:cNvSpPr/>
          <p:nvPr/>
        </p:nvSpPr>
        <p:spPr>
          <a:xfrm rot="16200000">
            <a:off x="5029276" y="-987441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10">
            <a:extLst>
              <a:ext uri="{FF2B5EF4-FFF2-40B4-BE49-F238E27FC236}">
                <a16:creationId xmlns:a16="http://schemas.microsoft.com/office/drawing/2014/main" id="{06F37ED9-E9A5-F0A6-F66D-60C48E7367A2}"/>
              </a:ext>
            </a:extLst>
          </p:cNvPr>
          <p:cNvSpPr/>
          <p:nvPr/>
        </p:nvSpPr>
        <p:spPr>
          <a:xfrm rot="16200000">
            <a:off x="8005558" y="1988841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6B0655-46F5-A0EF-9AF6-73FB4558D04C}"/>
              </a:ext>
            </a:extLst>
          </p:cNvPr>
          <p:cNvSpPr txBox="1"/>
          <p:nvPr/>
        </p:nvSpPr>
        <p:spPr>
          <a:xfrm>
            <a:off x="3944544" y="154621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A1628-BDF0-623B-78CE-6710E039C069}"/>
              </a:ext>
            </a:extLst>
          </p:cNvPr>
          <p:cNvSpPr txBox="1"/>
          <p:nvPr/>
        </p:nvSpPr>
        <p:spPr>
          <a:xfrm>
            <a:off x="8337249" y="1546210"/>
            <a:ext cx="13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Test data</a:t>
            </a:r>
            <a:endParaRPr kumimoji="1" lang="zh-CN" altLang="en-US" dirty="0"/>
          </a:p>
        </p:txBody>
      </p:sp>
      <p:sp>
        <p:nvSpPr>
          <p:cNvPr id="14" name="罐形 13">
            <a:extLst>
              <a:ext uri="{FF2B5EF4-FFF2-40B4-BE49-F238E27FC236}">
                <a16:creationId xmlns:a16="http://schemas.microsoft.com/office/drawing/2014/main" id="{24BEF1BE-8FEF-84EF-D4F6-E7A2D36385F2}"/>
              </a:ext>
            </a:extLst>
          </p:cNvPr>
          <p:cNvSpPr/>
          <p:nvPr/>
        </p:nvSpPr>
        <p:spPr>
          <a:xfrm rot="16200000">
            <a:off x="7508549" y="2486383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BA9C2-34FD-D8E9-A3A2-FE618517C50D}"/>
              </a:ext>
            </a:extLst>
          </p:cNvPr>
          <p:cNvSpPr txBox="1"/>
          <p:nvPr/>
        </p:nvSpPr>
        <p:spPr>
          <a:xfrm>
            <a:off x="7439534" y="4079201"/>
            <a:ext cx="165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Validation data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617F1E-3554-383F-EEA0-91EFB28F67E8}"/>
              </a:ext>
            </a:extLst>
          </p:cNvPr>
          <p:cNvSpPr txBox="1"/>
          <p:nvPr/>
        </p:nvSpPr>
        <p:spPr>
          <a:xfrm>
            <a:off x="2097979" y="5283156"/>
            <a:ext cx="737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Validation data is used to adjusting hyper parameters to </a:t>
            </a:r>
            <a:r>
              <a:rPr kumimoji="1" lang="en-US" altLang="zh-CN"/>
              <a:t>reduce over fitting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16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8D87B1-1249-1CBC-9D3A-3EB1B6CB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518907"/>
            <a:ext cx="10058400" cy="4023360"/>
          </a:xfrm>
        </p:spPr>
        <p:txBody>
          <a:bodyPr/>
          <a:lstStyle/>
          <a:p>
            <a:r>
              <a:rPr kumimoji="1" lang="en-US" altLang="zh-CN" dirty="0"/>
              <a:t>Objective function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658A7A7-59DC-2BB6-3702-FBBA6DC11AD5}"/>
              </a:ext>
            </a:extLst>
          </p:cNvPr>
          <p:cNvCxnSpPr/>
          <p:nvPr/>
        </p:nvCxnSpPr>
        <p:spPr>
          <a:xfrm>
            <a:off x="3330083" y="5406429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A5196E6-130A-071E-3DFF-3DF83259EF2C}"/>
              </a:ext>
            </a:extLst>
          </p:cNvPr>
          <p:cNvCxnSpPr/>
          <p:nvPr/>
        </p:nvCxnSpPr>
        <p:spPr>
          <a:xfrm flipV="1">
            <a:off x="3690123" y="2094061"/>
            <a:ext cx="0" cy="381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EE4B074F-302C-E0DB-4458-01B9A671D3D8}"/>
              </a:ext>
            </a:extLst>
          </p:cNvPr>
          <p:cNvSpPr/>
          <p:nvPr/>
        </p:nvSpPr>
        <p:spPr>
          <a:xfrm>
            <a:off x="4173182" y="2261499"/>
            <a:ext cx="4303343" cy="3014938"/>
          </a:xfrm>
          <a:custGeom>
            <a:avLst/>
            <a:gdLst>
              <a:gd name="connsiteX0" fmla="*/ 0 w 4412974"/>
              <a:gd name="connsiteY0" fmla="*/ 0 h 3074504"/>
              <a:gd name="connsiteX1" fmla="*/ 185530 w 4412974"/>
              <a:gd name="connsiteY1" fmla="*/ 1696278 h 3074504"/>
              <a:gd name="connsiteX2" fmla="*/ 874643 w 4412974"/>
              <a:gd name="connsiteY2" fmla="*/ 2703443 h 3074504"/>
              <a:gd name="connsiteX3" fmla="*/ 4412974 w 4412974"/>
              <a:gd name="connsiteY3" fmla="*/ 3074504 h 30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4" h="3074504">
                <a:moveTo>
                  <a:pt x="0" y="0"/>
                </a:moveTo>
                <a:cubicBezTo>
                  <a:pt x="19878" y="622852"/>
                  <a:pt x="39756" y="1245704"/>
                  <a:pt x="185530" y="1696278"/>
                </a:cubicBezTo>
                <a:cubicBezTo>
                  <a:pt x="331304" y="2146852"/>
                  <a:pt x="170069" y="2473739"/>
                  <a:pt x="874643" y="2703443"/>
                </a:cubicBezTo>
                <a:cubicBezTo>
                  <a:pt x="1579217" y="2933147"/>
                  <a:pt x="4412974" y="3074504"/>
                  <a:pt x="4412974" y="3074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86A8ECA-3B0A-B4A7-1781-C158F81F633F}"/>
              </a:ext>
            </a:extLst>
          </p:cNvPr>
          <p:cNvCxnSpPr/>
          <p:nvPr/>
        </p:nvCxnSpPr>
        <p:spPr>
          <a:xfrm>
            <a:off x="3690123" y="5276437"/>
            <a:ext cx="532859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6AC9064-ECB6-3AC2-55D5-2ADE89318A00}"/>
              </a:ext>
            </a:extLst>
          </p:cNvPr>
          <p:cNvSpPr txBox="1"/>
          <p:nvPr/>
        </p:nvSpPr>
        <p:spPr>
          <a:xfrm>
            <a:off x="8730683" y="5694461"/>
            <a:ext cx="101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Epoch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7D9E09-D340-21D1-FA27-FAE03A4BC93D}"/>
              </a:ext>
            </a:extLst>
          </p:cNvPr>
          <p:cNvSpPr txBox="1"/>
          <p:nvPr/>
        </p:nvSpPr>
        <p:spPr>
          <a:xfrm>
            <a:off x="2249963" y="1993168"/>
            <a:ext cx="1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Loss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BD7327-93F9-BF4A-5308-DC8E1701BC01}"/>
                  </a:ext>
                </a:extLst>
              </p:cNvPr>
              <p:cNvSpPr txBox="1"/>
              <p:nvPr/>
            </p:nvSpPr>
            <p:spPr>
              <a:xfrm>
                <a:off x="3173389" y="505201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BD7327-93F9-BF4A-5308-DC8E1701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389" y="5052019"/>
                <a:ext cx="5040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任意形状 17">
            <a:extLst>
              <a:ext uri="{FF2B5EF4-FFF2-40B4-BE49-F238E27FC236}">
                <a16:creationId xmlns:a16="http://schemas.microsoft.com/office/drawing/2014/main" id="{8BDC0603-9A48-12BE-8283-C95B96544F75}"/>
              </a:ext>
            </a:extLst>
          </p:cNvPr>
          <p:cNvSpPr/>
          <p:nvPr/>
        </p:nvSpPr>
        <p:spPr>
          <a:xfrm>
            <a:off x="3944282" y="2166809"/>
            <a:ext cx="4532243" cy="2970232"/>
          </a:xfrm>
          <a:custGeom>
            <a:avLst/>
            <a:gdLst>
              <a:gd name="connsiteX0" fmla="*/ 0 w 4532243"/>
              <a:gd name="connsiteY0" fmla="*/ 0 h 2970232"/>
              <a:gd name="connsiteX1" fmla="*/ 344556 w 4532243"/>
              <a:gd name="connsiteY1" fmla="*/ 1431235 h 2970232"/>
              <a:gd name="connsiteX2" fmla="*/ 927652 w 4532243"/>
              <a:gd name="connsiteY2" fmla="*/ 2385391 h 2970232"/>
              <a:gd name="connsiteX3" fmla="*/ 1391478 w 4532243"/>
              <a:gd name="connsiteY3" fmla="*/ 2835965 h 2970232"/>
              <a:gd name="connsiteX4" fmla="*/ 2902226 w 4532243"/>
              <a:gd name="connsiteY4" fmla="*/ 2955235 h 2970232"/>
              <a:gd name="connsiteX5" fmla="*/ 4532243 w 4532243"/>
              <a:gd name="connsiteY5" fmla="*/ 2968487 h 29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243" h="2970232">
                <a:moveTo>
                  <a:pt x="0" y="0"/>
                </a:moveTo>
                <a:cubicBezTo>
                  <a:pt x="94973" y="516835"/>
                  <a:pt x="189947" y="1033670"/>
                  <a:pt x="344556" y="1431235"/>
                </a:cubicBezTo>
                <a:cubicBezTo>
                  <a:pt x="499165" y="1828800"/>
                  <a:pt x="753165" y="2151269"/>
                  <a:pt x="927652" y="2385391"/>
                </a:cubicBezTo>
                <a:cubicBezTo>
                  <a:pt x="1102139" y="2619513"/>
                  <a:pt x="1062382" y="2740991"/>
                  <a:pt x="1391478" y="2835965"/>
                </a:cubicBezTo>
                <a:cubicBezTo>
                  <a:pt x="1720574" y="2930939"/>
                  <a:pt x="2378765" y="2933148"/>
                  <a:pt x="2902226" y="2955235"/>
                </a:cubicBezTo>
                <a:cubicBezTo>
                  <a:pt x="3425687" y="2977322"/>
                  <a:pt x="4532243" y="2968487"/>
                  <a:pt x="4532243" y="2968487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B042527-8ADB-A9B1-3662-1D4FCA46C109}"/>
              </a:ext>
            </a:extLst>
          </p:cNvPr>
          <p:cNvCxnSpPr/>
          <p:nvPr/>
        </p:nvCxnSpPr>
        <p:spPr>
          <a:xfrm>
            <a:off x="8332306" y="5081517"/>
            <a:ext cx="0" cy="2197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EA3DDDF-1FB6-F353-8469-AF6F8A9F3E6E}"/>
                  </a:ext>
                </a:extLst>
              </p:cNvPr>
              <p:cNvSpPr txBox="1"/>
              <p:nvPr/>
            </p:nvSpPr>
            <p:spPr>
              <a:xfrm>
                <a:off x="7861189" y="5067672"/>
                <a:ext cx="471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EA3DDDF-1FB6-F353-8469-AF6F8A9F3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189" y="5067672"/>
                <a:ext cx="4711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D7A29060-D0C9-BE69-C6B3-862F662A6209}"/>
              </a:ext>
            </a:extLst>
          </p:cNvPr>
          <p:cNvSpPr txBox="1"/>
          <p:nvPr/>
        </p:nvSpPr>
        <p:spPr>
          <a:xfrm>
            <a:off x="4626227" y="382225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Costs </a:t>
            </a:r>
            <a:r>
              <a:rPr kumimoji="1" lang="en-US" altLang="zh-CN"/>
              <a:t>for validation data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D02932-6E6D-D6E5-29AE-1DD02F21DAB7}"/>
              </a:ext>
            </a:extLst>
          </p:cNvPr>
          <p:cNvSpPr txBox="1"/>
          <p:nvPr/>
        </p:nvSpPr>
        <p:spPr>
          <a:xfrm>
            <a:off x="2177955" y="43729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Costs </a:t>
            </a:r>
            <a:r>
              <a:rPr kumimoji="1" lang="en-US" altLang="zh-CN"/>
              <a:t>for training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015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FF9C92B0-18E9-1B3C-F1BA-17506CAA7850}"/>
              </a:ext>
            </a:extLst>
          </p:cNvPr>
          <p:cNvSpPr/>
          <p:nvPr/>
        </p:nvSpPr>
        <p:spPr>
          <a:xfrm rot="16200000">
            <a:off x="4928799" y="-71551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7">
            <a:extLst>
              <a:ext uri="{FF2B5EF4-FFF2-40B4-BE49-F238E27FC236}">
                <a16:creationId xmlns:a16="http://schemas.microsoft.com/office/drawing/2014/main" id="{0BD09A6C-F335-F084-7E9D-E0BF63B98D52}"/>
              </a:ext>
            </a:extLst>
          </p:cNvPr>
          <p:cNvSpPr/>
          <p:nvPr/>
        </p:nvSpPr>
        <p:spPr>
          <a:xfrm rot="16200000">
            <a:off x="7905081" y="2260763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CE82C2-4948-FC1D-E9D8-7DAE57518043}"/>
              </a:ext>
            </a:extLst>
          </p:cNvPr>
          <p:cNvSpPr txBox="1"/>
          <p:nvPr/>
        </p:nvSpPr>
        <p:spPr>
          <a:xfrm>
            <a:off x="3913632" y="203606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A1F2ED-96B7-659F-76AB-9A985F76B6E1}"/>
              </a:ext>
            </a:extLst>
          </p:cNvPr>
          <p:cNvSpPr txBox="1"/>
          <p:nvPr/>
        </p:nvSpPr>
        <p:spPr>
          <a:xfrm>
            <a:off x="7931078" y="197532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 data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DCA044-F8B2-5476-0219-46D81C78AD15}"/>
                  </a:ext>
                </a:extLst>
              </p:cNvPr>
              <p:cNvSpPr txBox="1"/>
              <p:nvPr/>
            </p:nvSpPr>
            <p:spPr>
              <a:xfrm>
                <a:off x="2431386" y="4847899"/>
                <a:ext cx="650985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𝑖𝑛𝑐𝑜𝑟𝑟𝑒𝑐𝑡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𝑡𝑒𝑠𝑡𝑖𝑛𝑔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𝑡𝑒𝑠𝑡𝑖𝑛𝑔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DCA044-F8B2-5476-0219-46D81C78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86" y="4847899"/>
                <a:ext cx="6509859" cy="575157"/>
              </a:xfrm>
              <a:prstGeom prst="rect">
                <a:avLst/>
              </a:prstGeom>
              <a:blipFill>
                <a:blip r:embed="rId3"/>
                <a:stretch>
                  <a:fillRect l="-389" t="-6383" r="-58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8630BD-F1C4-E61C-5CF2-48E496134049}"/>
                  </a:ext>
                </a:extLst>
              </p:cNvPr>
              <p:cNvSpPr txBox="1"/>
              <p:nvPr/>
            </p:nvSpPr>
            <p:spPr>
              <a:xfrm>
                <a:off x="2431385" y="5817163"/>
                <a:ext cx="2776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8630BD-F1C4-E61C-5CF2-48E496134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85" y="5817163"/>
                <a:ext cx="2776081" cy="276999"/>
              </a:xfrm>
              <a:prstGeom prst="rect">
                <a:avLst/>
              </a:prstGeom>
              <a:blipFill>
                <a:blip r:embed="rId4"/>
                <a:stretch>
                  <a:fillRect l="-1826" t="-4167" r="-137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08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8AE2D9F-763D-B914-3975-A734BC653D35}"/>
                  </a:ext>
                </a:extLst>
              </p:cNvPr>
              <p:cNvSpPr txBox="1"/>
              <p:nvPr/>
            </p:nvSpPr>
            <p:spPr>
              <a:xfrm>
                <a:off x="3016602" y="4262507"/>
                <a:ext cx="135383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8AE2D9F-763D-B914-3975-A734BC65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02" y="4262507"/>
                <a:ext cx="1353832" cy="523157"/>
              </a:xfrm>
              <a:prstGeom prst="rect">
                <a:avLst/>
              </a:prstGeom>
              <a:blipFill>
                <a:blip r:embed="rId3"/>
                <a:stretch>
                  <a:fillRect l="-3704" t="-2381" r="-277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C5D062-C658-C318-1B0D-32DC86AF747D}"/>
                  </a:ext>
                </a:extLst>
              </p:cNvPr>
              <p:cNvSpPr txBox="1"/>
              <p:nvPr/>
            </p:nvSpPr>
            <p:spPr>
              <a:xfrm>
                <a:off x="7107937" y="2905843"/>
                <a:ext cx="212147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C5D062-C658-C318-1B0D-32DC86AF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37" y="2905843"/>
                <a:ext cx="2121478" cy="523157"/>
              </a:xfrm>
              <a:prstGeom prst="rect">
                <a:avLst/>
              </a:prstGeom>
              <a:blipFill>
                <a:blip r:embed="rId4"/>
                <a:stretch>
                  <a:fillRect l="-1786" r="-178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31DDCCB-860A-02A6-AA76-0DA3A29D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93523"/>
              </p:ext>
            </p:extLst>
          </p:nvPr>
        </p:nvGraphicFramePr>
        <p:xfrm>
          <a:off x="838201" y="2316480"/>
          <a:ext cx="62697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912">
                  <a:extLst>
                    <a:ext uri="{9D8B030D-6E8A-4147-A177-3AD203B41FA5}">
                      <a16:colId xmlns:a16="http://schemas.microsoft.com/office/drawing/2014/main" val="3891571927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760506357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36569185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Truth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642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4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TP(</a:t>
                      </a:r>
                      <a:r>
                        <a:rPr lang="zh-CN" altLang="en-US" dirty="0"/>
                        <a:t>真正例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FN(</a:t>
                      </a:r>
                      <a:r>
                        <a:rPr lang="zh-CN" altLang="en-US" dirty="0"/>
                        <a:t>假反例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FP(</a:t>
                      </a:r>
                      <a:r>
                        <a:rPr lang="zh-CN" altLang="en-US" dirty="0"/>
                        <a:t>假正例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TN(</a:t>
                      </a:r>
                      <a:r>
                        <a:rPr lang="zh-CN" altLang="en-US" dirty="0"/>
                        <a:t>真反例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1415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371149-7EAC-50AE-C46F-5E53BB3D0281}"/>
                  </a:ext>
                </a:extLst>
              </p:cNvPr>
              <p:cNvSpPr txBox="1"/>
              <p:nvPr/>
            </p:nvSpPr>
            <p:spPr>
              <a:xfrm>
                <a:off x="7480639" y="3799840"/>
                <a:ext cx="169475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371149-7EAC-50AE-C46F-5E53BB3D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639" y="3799840"/>
                <a:ext cx="1694759" cy="523157"/>
              </a:xfrm>
              <a:prstGeom prst="rect">
                <a:avLst/>
              </a:prstGeom>
              <a:blipFill>
                <a:blip r:embed="rId5"/>
                <a:stretch>
                  <a:fillRect l="-1481" t="-2381" r="-14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21A863-0E05-C0BB-548C-404A94E20D82}"/>
                  </a:ext>
                </a:extLst>
              </p:cNvPr>
              <p:cNvSpPr txBox="1"/>
              <p:nvPr/>
            </p:nvSpPr>
            <p:spPr>
              <a:xfrm>
                <a:off x="5095338" y="4262506"/>
                <a:ext cx="1328954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?=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21A863-0E05-C0BB-548C-404A94E2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38" y="4262506"/>
                <a:ext cx="1328954" cy="523157"/>
              </a:xfrm>
              <a:prstGeom prst="rect">
                <a:avLst/>
              </a:prstGeom>
              <a:blipFill>
                <a:blip r:embed="rId6"/>
                <a:stretch>
                  <a:fillRect l="-3810" t="-2381" r="-38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523057E-C2DC-9D3B-0B79-9439290F5F4B}"/>
              </a:ext>
            </a:extLst>
          </p:cNvPr>
          <p:cNvSpPr txBox="1"/>
          <p:nvPr/>
        </p:nvSpPr>
        <p:spPr>
          <a:xfrm>
            <a:off x="9314688" y="2982755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True positive rate</a:t>
            </a:r>
            <a:r>
              <a:rPr kumimoji="1" lang="zh-CN" altLang="en-US" dirty="0"/>
              <a:t>真正例率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1D768-08A2-9C6B-8583-FC4C75AB0FAD}"/>
              </a:ext>
            </a:extLst>
          </p:cNvPr>
          <p:cNvSpPr txBox="1"/>
          <p:nvPr/>
        </p:nvSpPr>
        <p:spPr>
          <a:xfrm>
            <a:off x="9324059" y="3893174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False positive rate</a:t>
            </a:r>
            <a:r>
              <a:rPr kumimoji="1" lang="zh-CN" altLang="en-US" dirty="0"/>
              <a:t>假正例率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D239A1-1CDF-2DAB-D68F-D9D04259FF0B}"/>
              </a:ext>
            </a:extLst>
          </p:cNvPr>
          <p:cNvSpPr txBox="1"/>
          <p:nvPr/>
        </p:nvSpPr>
        <p:spPr>
          <a:xfrm>
            <a:off x="838200" y="1853813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Confusion matrix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91F747-14ED-1BD0-9344-FBD54163F7EF}"/>
              </a:ext>
            </a:extLst>
          </p:cNvPr>
          <p:cNvSpPr txBox="1"/>
          <p:nvPr/>
        </p:nvSpPr>
        <p:spPr>
          <a:xfrm>
            <a:off x="2876394" y="5248331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Precision</a:t>
            </a:r>
            <a:r>
              <a:rPr kumimoji="1" lang="zh-CN" altLang="en-US" dirty="0"/>
              <a:t> （查准率）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3E8714-CC44-328E-203D-0FFA054A9B9F}"/>
              </a:ext>
            </a:extLst>
          </p:cNvPr>
          <p:cNvSpPr txBox="1"/>
          <p:nvPr/>
        </p:nvSpPr>
        <p:spPr>
          <a:xfrm>
            <a:off x="9314688" y="2644262"/>
            <a:ext cx="271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（查全率，召回率）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578840-9B2E-E1EE-A09F-2E5177ED5A0B}"/>
                  </a:ext>
                </a:extLst>
              </p:cNvPr>
              <p:cNvSpPr txBox="1"/>
              <p:nvPr/>
            </p:nvSpPr>
            <p:spPr>
              <a:xfrm>
                <a:off x="7130923" y="5033520"/>
                <a:ext cx="2075505" cy="742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578840-9B2E-E1EE-A09F-2E5177ED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23" y="5033520"/>
                <a:ext cx="2075505" cy="742126"/>
              </a:xfrm>
              <a:prstGeom prst="rect">
                <a:avLst/>
              </a:prstGeom>
              <a:blipFill>
                <a:blip r:embed="rId7"/>
                <a:stretch>
                  <a:fillRect l="-2439" t="-3390" r="-2439" b="-8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8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2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AC3B3F-E894-0D90-9140-38C0C84D454D}"/>
              </a:ext>
            </a:extLst>
          </p:cNvPr>
          <p:cNvSpPr/>
          <p:nvPr/>
        </p:nvSpPr>
        <p:spPr>
          <a:xfrm>
            <a:off x="814039" y="3077355"/>
            <a:ext cx="1755648" cy="10789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-X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C6D4C74-6F73-B74A-C186-FF77C79C7F64}"/>
              </a:ext>
            </a:extLst>
          </p:cNvPr>
          <p:cNvCxnSpPr>
            <a:endCxn id="15" idx="0"/>
          </p:cNvCxnSpPr>
          <p:nvPr/>
        </p:nvCxnSpPr>
        <p:spPr>
          <a:xfrm>
            <a:off x="1691863" y="1792622"/>
            <a:ext cx="0" cy="1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047D37A-AC56-DA77-BC40-0E7AAA267E72}"/>
              </a:ext>
            </a:extLst>
          </p:cNvPr>
          <p:cNvCxnSpPr>
            <a:stCxn id="15" idx="2"/>
          </p:cNvCxnSpPr>
          <p:nvPr/>
        </p:nvCxnSpPr>
        <p:spPr>
          <a:xfrm>
            <a:off x="1691863" y="4156347"/>
            <a:ext cx="0" cy="10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B834A9A-2168-75A4-0C81-7C3F48087577}"/>
              </a:ext>
            </a:extLst>
          </p:cNvPr>
          <p:cNvSpPr txBox="1"/>
          <p:nvPr/>
        </p:nvSpPr>
        <p:spPr>
          <a:xfrm>
            <a:off x="1957039" y="1647319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C54F27-5F64-2282-B457-A7A3F4A500E1}"/>
              </a:ext>
            </a:extLst>
          </p:cNvPr>
          <p:cNvSpPr txBox="1"/>
          <p:nvPr/>
        </p:nvSpPr>
        <p:spPr>
          <a:xfrm>
            <a:off x="1957039" y="4929515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08650D-36FD-F866-2149-3604252318E8}"/>
              </a:ext>
            </a:extLst>
          </p:cNvPr>
          <p:cNvSpPr txBox="1"/>
          <p:nvPr/>
        </p:nvSpPr>
        <p:spPr>
          <a:xfrm>
            <a:off x="3505373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E9144-59D0-20A1-7905-03FC9BC413E8}"/>
              </a:ext>
            </a:extLst>
          </p:cNvPr>
          <p:cNvSpPr txBox="1"/>
          <p:nvPr/>
        </p:nvSpPr>
        <p:spPr>
          <a:xfrm>
            <a:off x="3505373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59EBCC-2BBD-A3C7-ACED-9BE88413B30C}"/>
              </a:ext>
            </a:extLst>
          </p:cNvPr>
          <p:cNvSpPr txBox="1"/>
          <p:nvPr/>
        </p:nvSpPr>
        <p:spPr>
          <a:xfrm>
            <a:off x="4292555" y="2580244"/>
            <a:ext cx="53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C007EE-7A00-7D37-5778-F13154538AE6}"/>
              </a:ext>
            </a:extLst>
          </p:cNvPr>
          <p:cNvSpPr txBox="1"/>
          <p:nvPr/>
        </p:nvSpPr>
        <p:spPr>
          <a:xfrm>
            <a:off x="4292556" y="4686699"/>
            <a:ext cx="53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561D1B-33AA-81ED-A97A-43DC9B90A98B}"/>
              </a:ext>
            </a:extLst>
          </p:cNvPr>
          <p:cNvSpPr txBox="1"/>
          <p:nvPr/>
        </p:nvSpPr>
        <p:spPr>
          <a:xfrm>
            <a:off x="5117015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B2D88F-292A-29DB-96D0-1AFDA89FBE26}"/>
              </a:ext>
            </a:extLst>
          </p:cNvPr>
          <p:cNvSpPr txBox="1"/>
          <p:nvPr/>
        </p:nvSpPr>
        <p:spPr>
          <a:xfrm>
            <a:off x="5117015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A1394F-29FD-7243-2CB5-BE4D5C098EA9}"/>
              </a:ext>
            </a:extLst>
          </p:cNvPr>
          <p:cNvSpPr txBox="1"/>
          <p:nvPr/>
        </p:nvSpPr>
        <p:spPr>
          <a:xfrm>
            <a:off x="5904197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B30950-3BF2-CFBE-27CF-E78C0DF7BD78}"/>
              </a:ext>
            </a:extLst>
          </p:cNvPr>
          <p:cNvSpPr txBox="1"/>
          <p:nvPr/>
        </p:nvSpPr>
        <p:spPr>
          <a:xfrm>
            <a:off x="5904197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90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7B916F-AE12-F62A-FD00-ED8DCD65197F}"/>
              </a:ext>
            </a:extLst>
          </p:cNvPr>
          <p:cNvSpPr txBox="1"/>
          <p:nvPr/>
        </p:nvSpPr>
        <p:spPr>
          <a:xfrm>
            <a:off x="6691777" y="2580244"/>
            <a:ext cx="68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100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CF2D44-F416-B0E5-76FB-7C265DB51CED}"/>
              </a:ext>
            </a:extLst>
          </p:cNvPr>
          <p:cNvSpPr txBox="1"/>
          <p:nvPr/>
        </p:nvSpPr>
        <p:spPr>
          <a:xfrm>
            <a:off x="6691777" y="4686699"/>
            <a:ext cx="81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9900</a:t>
            </a:r>
            <a:endParaRPr kumimoji="1" lang="zh-CN" altLang="en-US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1EE20D95-8B0C-D326-441E-B597BA22B319}"/>
              </a:ext>
            </a:extLst>
          </p:cNvPr>
          <p:cNvSpPr txBox="1">
            <a:spLocks/>
          </p:cNvSpPr>
          <p:nvPr/>
        </p:nvSpPr>
        <p:spPr>
          <a:xfrm>
            <a:off x="7800651" y="2274966"/>
            <a:ext cx="3717162" cy="2862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给定输入，得到输出</a:t>
            </a:r>
            <a:endParaRPr kumimoji="1" lang="en-US" altLang="zh-CN" sz="2400" b="1" dirty="0"/>
          </a:p>
          <a:p>
            <a:pPr lvl="1"/>
            <a:r>
              <a:rPr kumimoji="1" lang="en-US" altLang="zh-CN" sz="2200" b="1" dirty="0"/>
              <a:t>1+1 </a:t>
            </a:r>
            <a:r>
              <a:rPr kumimoji="1" lang="en-US" altLang="zh-CN" sz="2200" b="1" dirty="0">
                <a:sym typeface="Wingdings"/>
              </a:rPr>
              <a:t> 2</a:t>
            </a:r>
            <a:endParaRPr kumimoji="1" lang="en-US" altLang="zh-CN" sz="2200" dirty="0"/>
          </a:p>
          <a:p>
            <a:pPr lvl="1"/>
            <a:r>
              <a:rPr kumimoji="1" lang="en-US" altLang="zh-CN" sz="2200" b="1" dirty="0"/>
              <a:t>256 * 211 </a:t>
            </a:r>
            <a:r>
              <a:rPr kumimoji="1" lang="en-US" altLang="zh-CN" sz="2200" b="1" dirty="0">
                <a:sym typeface="Wingdings"/>
              </a:rPr>
              <a:t>54016</a:t>
            </a:r>
          </a:p>
          <a:p>
            <a:pPr lvl="1"/>
            <a:r>
              <a:rPr kumimoji="1" lang="en-US" altLang="zh-CN" sz="2200" b="1" dirty="0">
                <a:sym typeface="Wingdings"/>
              </a:rPr>
              <a:t>1,2,4,2,11,1,2,2,4</a:t>
            </a:r>
          </a:p>
          <a:p>
            <a:pPr lvl="1"/>
            <a:r>
              <a:rPr kumimoji="1" lang="en-US" altLang="zh-CN" sz="2200" b="1" dirty="0">
                <a:sym typeface="Wingdings"/>
              </a:rPr>
              <a:t>…</a:t>
            </a:r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如何运算的过程就是程序</a:t>
            </a:r>
          </a:p>
        </p:txBody>
      </p:sp>
    </p:spTree>
    <p:extLst>
      <p:ext uri="{BB962C8B-B14F-4D97-AF65-F5344CB8AC3E}">
        <p14:creationId xmlns:p14="http://schemas.microsoft.com/office/powerpoint/2010/main" val="861391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ROC/AUC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DB62F8-3BFE-BC6B-438D-92AEA690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94" y="492685"/>
            <a:ext cx="6350000" cy="615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41B140-0638-CE20-5DA5-F2CA133ACB09}"/>
                  </a:ext>
                </a:extLst>
              </p:cNvPr>
              <p:cNvSpPr/>
              <p:nvPr/>
            </p:nvSpPr>
            <p:spPr>
              <a:xfrm>
                <a:off x="881102" y="3555946"/>
                <a:ext cx="1850571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41B140-0638-CE20-5DA5-F2CA133AC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2" y="3555946"/>
                <a:ext cx="1850571" cy="615490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609A0-5F58-7100-71F5-2AC7DC761ECF}"/>
                  </a:ext>
                </a:extLst>
              </p:cNvPr>
              <p:cNvSpPr txBox="1"/>
              <p:nvPr/>
            </p:nvSpPr>
            <p:spPr>
              <a:xfrm>
                <a:off x="959007" y="5024717"/>
                <a:ext cx="169475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609A0-5F58-7100-71F5-2AC7DC76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7" y="5024717"/>
                <a:ext cx="1694759" cy="523157"/>
              </a:xfrm>
              <a:prstGeom prst="rect">
                <a:avLst/>
              </a:prstGeom>
              <a:blipFill>
                <a:blip r:embed="rId5"/>
                <a:stretch>
                  <a:fillRect l="-2239" t="-2381" r="-22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57ED600-2583-3514-514F-0BABE43C0510}"/>
              </a:ext>
            </a:extLst>
          </p:cNvPr>
          <p:cNvSpPr txBox="1"/>
          <p:nvPr/>
        </p:nvSpPr>
        <p:spPr>
          <a:xfrm>
            <a:off x="9755094" y="1398494"/>
            <a:ext cx="2272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当我调节参数值（例如输出概率的阈值），会得到不同的</a:t>
            </a:r>
            <a:r>
              <a:rPr kumimoji="1" lang="en-US" altLang="zh-CN" dirty="0"/>
              <a:t>TPR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FPR</a:t>
            </a:r>
            <a:r>
              <a:rPr kumimoji="1" lang="zh-CN" altLang="en-US" dirty="0"/>
              <a:t>，从而得到</a:t>
            </a:r>
            <a:r>
              <a:rPr kumimoji="1" lang="en-US" altLang="zh-CN" dirty="0"/>
              <a:t>ROC</a:t>
            </a:r>
            <a:r>
              <a:rPr kumimoji="1" lang="zh-CN" altLang="en-US" dirty="0"/>
              <a:t>曲线以及</a:t>
            </a:r>
            <a:r>
              <a:rPr kumimoji="1" lang="en-US" altLang="zh-CN" dirty="0"/>
              <a:t>AUC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5D00BE-E57C-AD6C-8210-11944D6D21DC}"/>
              </a:ext>
            </a:extLst>
          </p:cNvPr>
          <p:cNvSpPr/>
          <p:nvPr/>
        </p:nvSpPr>
        <p:spPr>
          <a:xfrm>
            <a:off x="885921" y="2198660"/>
            <a:ext cx="310551" cy="350032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57F370C-35DC-149D-4E56-29A2E0ED459A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1196472" y="2373676"/>
            <a:ext cx="1067768" cy="7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98FC9D1-4F55-590E-8334-EFCEC157DC14}"/>
              </a:ext>
            </a:extLst>
          </p:cNvPr>
          <p:cNvSpPr txBox="1"/>
          <p:nvPr/>
        </p:nvSpPr>
        <p:spPr>
          <a:xfrm>
            <a:off x="2111840" y="255540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AD9A12-21F3-3D7E-0E0C-CE62398E4D4D}"/>
                  </a:ext>
                </a:extLst>
              </p:cNvPr>
              <p:cNvSpPr txBox="1"/>
              <p:nvPr/>
            </p:nvSpPr>
            <p:spPr>
              <a:xfrm>
                <a:off x="9755094" y="412091"/>
                <a:ext cx="1180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AD9A12-21F3-3D7E-0E0C-CE62398E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094" y="412091"/>
                <a:ext cx="11804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3D0A60-2B45-BE14-E263-92532DB12F12}"/>
                  </a:ext>
                </a:extLst>
              </p:cNvPr>
              <p:cNvSpPr txBox="1"/>
              <p:nvPr/>
            </p:nvSpPr>
            <p:spPr>
              <a:xfrm>
                <a:off x="2653766" y="5995983"/>
                <a:ext cx="1180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3D0A60-2B45-BE14-E263-92532DB12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66" y="5995983"/>
                <a:ext cx="11804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51FDABCC-CD37-AC9F-0B40-A0CAF9371D3A}"/>
              </a:ext>
            </a:extLst>
          </p:cNvPr>
          <p:cNvSpPr txBox="1"/>
          <p:nvPr/>
        </p:nvSpPr>
        <p:spPr>
          <a:xfrm>
            <a:off x="6095691" y="4129077"/>
            <a:ext cx="11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BBB9B3-C42F-CE3B-7B1D-5846CA8DF0DF}"/>
                  </a:ext>
                </a:extLst>
              </p:cNvPr>
              <p:cNvSpPr/>
              <p:nvPr/>
            </p:nvSpPr>
            <p:spPr>
              <a:xfrm>
                <a:off x="1320051" y="1982449"/>
                <a:ext cx="8206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BBB9B3-C42F-CE3B-7B1D-5846CA8DF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51" y="1982449"/>
                <a:ext cx="8206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93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K-folded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EC1BFF-2AA3-D1EC-25A9-EBC711A2629D}"/>
              </a:ext>
            </a:extLst>
          </p:cNvPr>
          <p:cNvSpPr txBox="1"/>
          <p:nvPr/>
        </p:nvSpPr>
        <p:spPr>
          <a:xfrm>
            <a:off x="4541519" y="14190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K=5 subsets</a:t>
            </a:r>
            <a:endParaRPr kumimoji="1" lang="zh-CN" altLang="en-US" dirty="0"/>
          </a:p>
        </p:txBody>
      </p:sp>
      <p:sp>
        <p:nvSpPr>
          <p:cNvPr id="6" name="罐形 7">
            <a:extLst>
              <a:ext uri="{FF2B5EF4-FFF2-40B4-BE49-F238E27FC236}">
                <a16:creationId xmlns:a16="http://schemas.microsoft.com/office/drawing/2014/main" id="{70908DDF-0485-5E40-2A67-CAC89E0F644E}"/>
              </a:ext>
            </a:extLst>
          </p:cNvPr>
          <p:cNvSpPr/>
          <p:nvPr/>
        </p:nvSpPr>
        <p:spPr>
          <a:xfrm rot="16200000">
            <a:off x="1398943" y="148141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7">
            <a:extLst>
              <a:ext uri="{FF2B5EF4-FFF2-40B4-BE49-F238E27FC236}">
                <a16:creationId xmlns:a16="http://schemas.microsoft.com/office/drawing/2014/main" id="{E00B8186-5AA9-939D-E248-6CDC07650697}"/>
              </a:ext>
            </a:extLst>
          </p:cNvPr>
          <p:cNvSpPr/>
          <p:nvPr/>
        </p:nvSpPr>
        <p:spPr>
          <a:xfrm rot="16200000">
            <a:off x="3039122" y="1481415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7">
            <a:extLst>
              <a:ext uri="{FF2B5EF4-FFF2-40B4-BE49-F238E27FC236}">
                <a16:creationId xmlns:a16="http://schemas.microsoft.com/office/drawing/2014/main" id="{30AF6126-83B6-2BDA-3039-F99A2E5477E6}"/>
              </a:ext>
            </a:extLst>
          </p:cNvPr>
          <p:cNvSpPr/>
          <p:nvPr/>
        </p:nvSpPr>
        <p:spPr>
          <a:xfrm rot="16200000">
            <a:off x="4697056" y="1478326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7">
            <a:extLst>
              <a:ext uri="{FF2B5EF4-FFF2-40B4-BE49-F238E27FC236}">
                <a16:creationId xmlns:a16="http://schemas.microsoft.com/office/drawing/2014/main" id="{BEB867D8-0652-A351-3C70-3A11E702A44E}"/>
              </a:ext>
            </a:extLst>
          </p:cNvPr>
          <p:cNvSpPr/>
          <p:nvPr/>
        </p:nvSpPr>
        <p:spPr>
          <a:xfrm rot="16200000">
            <a:off x="6203846" y="1479872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罐形 7">
            <a:extLst>
              <a:ext uri="{FF2B5EF4-FFF2-40B4-BE49-F238E27FC236}">
                <a16:creationId xmlns:a16="http://schemas.microsoft.com/office/drawing/2014/main" id="{8B01AC9D-F485-2F98-F6CD-79B5359C05E7}"/>
              </a:ext>
            </a:extLst>
          </p:cNvPr>
          <p:cNvSpPr/>
          <p:nvPr/>
        </p:nvSpPr>
        <p:spPr>
          <a:xfrm rot="16200000">
            <a:off x="7843851" y="1481414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罐形 7">
            <a:extLst>
              <a:ext uri="{FF2B5EF4-FFF2-40B4-BE49-F238E27FC236}">
                <a16:creationId xmlns:a16="http://schemas.microsoft.com/office/drawing/2014/main" id="{7AC36AB7-3640-FC1F-B6BC-B1C244E2B65E}"/>
              </a:ext>
            </a:extLst>
          </p:cNvPr>
          <p:cNvSpPr/>
          <p:nvPr/>
        </p:nvSpPr>
        <p:spPr>
          <a:xfrm rot="16200000">
            <a:off x="1398943" y="2997999"/>
            <a:ext cx="1151968" cy="2017061"/>
          </a:xfrm>
          <a:prstGeom prst="can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罐形 7">
            <a:extLst>
              <a:ext uri="{FF2B5EF4-FFF2-40B4-BE49-F238E27FC236}">
                <a16:creationId xmlns:a16="http://schemas.microsoft.com/office/drawing/2014/main" id="{DF461F2E-2242-3EF1-16AD-B2B833787550}"/>
              </a:ext>
            </a:extLst>
          </p:cNvPr>
          <p:cNvSpPr/>
          <p:nvPr/>
        </p:nvSpPr>
        <p:spPr>
          <a:xfrm rot="16200000">
            <a:off x="3039122" y="299799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罐形 7">
            <a:extLst>
              <a:ext uri="{FF2B5EF4-FFF2-40B4-BE49-F238E27FC236}">
                <a16:creationId xmlns:a16="http://schemas.microsoft.com/office/drawing/2014/main" id="{7226FE6D-96DB-8BAA-032B-662FEE04745F}"/>
              </a:ext>
            </a:extLst>
          </p:cNvPr>
          <p:cNvSpPr/>
          <p:nvPr/>
        </p:nvSpPr>
        <p:spPr>
          <a:xfrm rot="16200000">
            <a:off x="4697056" y="2994908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罐形 7">
            <a:extLst>
              <a:ext uri="{FF2B5EF4-FFF2-40B4-BE49-F238E27FC236}">
                <a16:creationId xmlns:a16="http://schemas.microsoft.com/office/drawing/2014/main" id="{CD575605-D19C-8376-734B-BEE127DBB1EA}"/>
              </a:ext>
            </a:extLst>
          </p:cNvPr>
          <p:cNvSpPr/>
          <p:nvPr/>
        </p:nvSpPr>
        <p:spPr>
          <a:xfrm rot="16200000">
            <a:off x="6203846" y="2996454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罐形 7">
            <a:extLst>
              <a:ext uri="{FF2B5EF4-FFF2-40B4-BE49-F238E27FC236}">
                <a16:creationId xmlns:a16="http://schemas.microsoft.com/office/drawing/2014/main" id="{65C56729-3714-5CC3-F5D0-9E3E05ED3E77}"/>
              </a:ext>
            </a:extLst>
          </p:cNvPr>
          <p:cNvSpPr/>
          <p:nvPr/>
        </p:nvSpPr>
        <p:spPr>
          <a:xfrm rot="16200000">
            <a:off x="7843851" y="2997996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90343A-9D2B-BFE5-54FA-0EE16C944F46}"/>
              </a:ext>
            </a:extLst>
          </p:cNvPr>
          <p:cNvSpPr txBox="1"/>
          <p:nvPr/>
        </p:nvSpPr>
        <p:spPr>
          <a:xfrm>
            <a:off x="1452281" y="3836894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713E4E-340B-4ABE-B888-67A8C104E7C7}"/>
              </a:ext>
            </a:extLst>
          </p:cNvPr>
          <p:cNvSpPr txBox="1"/>
          <p:nvPr/>
        </p:nvSpPr>
        <p:spPr>
          <a:xfrm>
            <a:off x="5443281" y="3951429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28" name="罐形 7">
            <a:extLst>
              <a:ext uri="{FF2B5EF4-FFF2-40B4-BE49-F238E27FC236}">
                <a16:creationId xmlns:a16="http://schemas.microsoft.com/office/drawing/2014/main" id="{D37178D0-61C1-0E3A-A5D3-FB7372E58440}"/>
              </a:ext>
            </a:extLst>
          </p:cNvPr>
          <p:cNvSpPr/>
          <p:nvPr/>
        </p:nvSpPr>
        <p:spPr>
          <a:xfrm rot="16200000">
            <a:off x="1398943" y="4553228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罐形 7">
            <a:extLst>
              <a:ext uri="{FF2B5EF4-FFF2-40B4-BE49-F238E27FC236}">
                <a16:creationId xmlns:a16="http://schemas.microsoft.com/office/drawing/2014/main" id="{2EEEA568-CDCD-0B03-DEFD-48BFC98314D7}"/>
              </a:ext>
            </a:extLst>
          </p:cNvPr>
          <p:cNvSpPr/>
          <p:nvPr/>
        </p:nvSpPr>
        <p:spPr>
          <a:xfrm rot="16200000">
            <a:off x="3039122" y="4553226"/>
            <a:ext cx="1151968" cy="2017061"/>
          </a:xfrm>
          <a:prstGeom prst="can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罐形 7">
            <a:extLst>
              <a:ext uri="{FF2B5EF4-FFF2-40B4-BE49-F238E27FC236}">
                <a16:creationId xmlns:a16="http://schemas.microsoft.com/office/drawing/2014/main" id="{091C1626-3E8A-45B6-1111-0BED5597E948}"/>
              </a:ext>
            </a:extLst>
          </p:cNvPr>
          <p:cNvSpPr/>
          <p:nvPr/>
        </p:nvSpPr>
        <p:spPr>
          <a:xfrm rot="16200000">
            <a:off x="4697056" y="455013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罐形 7">
            <a:extLst>
              <a:ext uri="{FF2B5EF4-FFF2-40B4-BE49-F238E27FC236}">
                <a16:creationId xmlns:a16="http://schemas.microsoft.com/office/drawing/2014/main" id="{B6B96574-FD24-A641-7C5B-80A43417F9A5}"/>
              </a:ext>
            </a:extLst>
          </p:cNvPr>
          <p:cNvSpPr/>
          <p:nvPr/>
        </p:nvSpPr>
        <p:spPr>
          <a:xfrm rot="16200000">
            <a:off x="6203846" y="4551683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罐形 7">
            <a:extLst>
              <a:ext uri="{FF2B5EF4-FFF2-40B4-BE49-F238E27FC236}">
                <a16:creationId xmlns:a16="http://schemas.microsoft.com/office/drawing/2014/main" id="{591AB813-A2F2-5371-1767-3A28E56F3127}"/>
              </a:ext>
            </a:extLst>
          </p:cNvPr>
          <p:cNvSpPr/>
          <p:nvPr/>
        </p:nvSpPr>
        <p:spPr>
          <a:xfrm rot="16200000">
            <a:off x="7843851" y="4553225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E6FC2F-1919-C857-760B-3A8EAD25AEC7}"/>
              </a:ext>
            </a:extLst>
          </p:cNvPr>
          <p:cNvSpPr txBox="1"/>
          <p:nvPr/>
        </p:nvSpPr>
        <p:spPr>
          <a:xfrm>
            <a:off x="3088838" y="5374001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4859D8-9953-46A9-4167-398D576CB576}"/>
              </a:ext>
            </a:extLst>
          </p:cNvPr>
          <p:cNvSpPr txBox="1"/>
          <p:nvPr/>
        </p:nvSpPr>
        <p:spPr>
          <a:xfrm>
            <a:off x="9932895" y="3766763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Experiment1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0D1B45-7040-1770-CB8E-C9AEDB0AA9AF}"/>
              </a:ext>
            </a:extLst>
          </p:cNvPr>
          <p:cNvSpPr txBox="1"/>
          <p:nvPr/>
        </p:nvSpPr>
        <p:spPr>
          <a:xfrm>
            <a:off x="9970546" y="5374001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Experiment2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258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AAD14E-AEA5-D567-F2E6-5C2CFD5DE265}"/>
              </a:ext>
            </a:extLst>
          </p:cNvPr>
          <p:cNvSpPr txBox="1"/>
          <p:nvPr/>
        </p:nvSpPr>
        <p:spPr>
          <a:xfrm>
            <a:off x="1025912" y="2340138"/>
            <a:ext cx="62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Suppose each experiment get a confusion matrix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11CDAD-329D-72FF-679A-A2EC967AB82C}"/>
                  </a:ext>
                </a:extLst>
              </p:cNvPr>
              <p:cNvSpPr txBox="1"/>
              <p:nvPr/>
            </p:nvSpPr>
            <p:spPr>
              <a:xfrm>
                <a:off x="1111624" y="3319345"/>
                <a:ext cx="196547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11CDAD-329D-72FF-679A-A2EC967AB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3319345"/>
                <a:ext cx="1965473" cy="760978"/>
              </a:xfrm>
              <a:prstGeom prst="rect">
                <a:avLst/>
              </a:prstGeom>
              <a:blipFill>
                <a:blip r:embed="rId3"/>
                <a:stretch>
                  <a:fillRect l="-1282" t="-116393" r="-15385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18D0-BD14-5AAB-64CA-629FFD531825}"/>
                  </a:ext>
                </a:extLst>
              </p:cNvPr>
              <p:cNvSpPr txBox="1"/>
              <p:nvPr/>
            </p:nvSpPr>
            <p:spPr>
              <a:xfrm>
                <a:off x="3738283" y="3319345"/>
                <a:ext cx="199702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18D0-BD14-5AAB-64CA-629FFD53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3" y="3319345"/>
                <a:ext cx="1997022" cy="756233"/>
              </a:xfrm>
              <a:prstGeom prst="rect">
                <a:avLst/>
              </a:prstGeom>
              <a:blipFill>
                <a:blip r:embed="rId4"/>
                <a:stretch>
                  <a:fillRect l="-1266" t="-116393" r="-1392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A7169-4B5D-B5E3-DB6F-355B28FFCB9E}"/>
                  </a:ext>
                </a:extLst>
              </p:cNvPr>
              <p:cNvSpPr txBox="1"/>
              <p:nvPr/>
            </p:nvSpPr>
            <p:spPr>
              <a:xfrm>
                <a:off x="7189693" y="3412717"/>
                <a:ext cx="3443571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A7169-4B5D-B5E3-DB6F-355B28FFC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3" y="3412717"/>
                <a:ext cx="3443571" cy="565732"/>
              </a:xfrm>
              <a:prstGeom prst="rect">
                <a:avLst/>
              </a:prstGeom>
              <a:blipFill>
                <a:blip r:embed="rId5"/>
                <a:stretch>
                  <a:fillRect l="-366" t="-8696" r="-73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27803A-F9C9-4254-A64E-47EEC1FDE9DB}"/>
                  </a:ext>
                </a:extLst>
              </p:cNvPr>
              <p:cNvSpPr txBox="1"/>
              <p:nvPr/>
            </p:nvSpPr>
            <p:spPr>
              <a:xfrm>
                <a:off x="1111624" y="4762402"/>
                <a:ext cx="2381678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27803A-F9C9-4254-A64E-47EEC1FDE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4762402"/>
                <a:ext cx="2381678" cy="573811"/>
              </a:xfrm>
              <a:prstGeom prst="rect">
                <a:avLst/>
              </a:prstGeom>
              <a:blipFill>
                <a:blip r:embed="rId6"/>
                <a:stretch>
                  <a:fillRect l="-1587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35D8B7-68DB-6882-D4AD-B1639F734394}"/>
                  </a:ext>
                </a:extLst>
              </p:cNvPr>
              <p:cNvSpPr txBox="1"/>
              <p:nvPr/>
            </p:nvSpPr>
            <p:spPr>
              <a:xfrm>
                <a:off x="4087906" y="4762402"/>
                <a:ext cx="2413225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35D8B7-68DB-6882-D4AD-B1639F73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06" y="4762402"/>
                <a:ext cx="2413225" cy="573811"/>
              </a:xfrm>
              <a:prstGeom prst="rect">
                <a:avLst/>
              </a:prstGeom>
              <a:blipFill>
                <a:blip r:embed="rId7"/>
                <a:stretch>
                  <a:fillRect l="-2105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D62CD2-CA2B-7FAF-9528-DB4FAB756010}"/>
                  </a:ext>
                </a:extLst>
              </p:cNvPr>
              <p:cNvSpPr txBox="1"/>
              <p:nvPr/>
            </p:nvSpPr>
            <p:spPr>
              <a:xfrm>
                <a:off x="7189693" y="4759305"/>
                <a:ext cx="3334566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D62CD2-CA2B-7FAF-9528-DB4FAB756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3" y="4759305"/>
                <a:ext cx="3334566" cy="565732"/>
              </a:xfrm>
              <a:prstGeom prst="rect">
                <a:avLst/>
              </a:prstGeom>
              <a:blipFill>
                <a:blip r:embed="rId8"/>
                <a:stretch>
                  <a:fillRect t="-869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5C4D03D-C7B0-6197-AB4D-EF46393B3C0E}"/>
              </a:ext>
            </a:extLst>
          </p:cNvPr>
          <p:cNvSpPr txBox="1"/>
          <p:nvPr/>
        </p:nvSpPr>
        <p:spPr>
          <a:xfrm>
            <a:off x="1025912" y="2950013"/>
            <a:ext cx="262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Take each class equivalent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814162-6DAE-0537-D214-2A19524388BB}"/>
              </a:ext>
            </a:extLst>
          </p:cNvPr>
          <p:cNvSpPr txBox="1"/>
          <p:nvPr/>
        </p:nvSpPr>
        <p:spPr>
          <a:xfrm>
            <a:off x="1025912" y="5648960"/>
            <a:ext cx="375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Take each instance equivalent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29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37429F4-5EDD-794C-9AA0-B67E2CA6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Definition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Classification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Evaluation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Bias-variance</a:t>
            </a:r>
            <a:r>
              <a:rPr lang="zh-CN" altLang="en-US" dirty="0"/>
              <a:t> </a:t>
            </a:r>
            <a:r>
              <a:rPr lang="en-US" altLang="zh-CN" dirty="0"/>
              <a:t>trade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70220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37429F4-5EDD-794C-9AA0-B67E2CA6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0174"/>
            <a:ext cx="10058400" cy="407892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repeat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23-24?</a:t>
            </a:r>
          </a:p>
        </p:txBody>
      </p:sp>
    </p:spTree>
    <p:extLst>
      <p:ext uri="{BB962C8B-B14F-4D97-AF65-F5344CB8AC3E}">
        <p14:creationId xmlns:p14="http://schemas.microsoft.com/office/powerpoint/2010/main" val="3295265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推荐一个神奇的网站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AE28B1-C2E0-D74F-A881-0D5EB9BEA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111" y="1897111"/>
            <a:ext cx="3063778" cy="30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BD496C-0B23-D245-EAD8-B0DE7E6EC433}"/>
              </a:ext>
            </a:extLst>
          </p:cNvPr>
          <p:cNvSpPr/>
          <p:nvPr/>
        </p:nvSpPr>
        <p:spPr>
          <a:xfrm>
            <a:off x="8343622" y="3265693"/>
            <a:ext cx="1755648" cy="107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2</a:t>
            </a:r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42E6C671-9E4C-898E-6381-938DA5B0B7B8}"/>
              </a:ext>
            </a:extLst>
          </p:cNvPr>
          <p:cNvCxnSpPr>
            <a:endCxn id="3" idx="0"/>
          </p:cNvCxnSpPr>
          <p:nvPr/>
        </p:nvCxnSpPr>
        <p:spPr>
          <a:xfrm>
            <a:off x="9221446" y="1980960"/>
            <a:ext cx="0" cy="1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C326CF9-F3A6-8DFE-71F7-CE8C08E1D367}"/>
              </a:ext>
            </a:extLst>
          </p:cNvPr>
          <p:cNvCxnSpPr>
            <a:stCxn id="3" idx="2"/>
          </p:cNvCxnSpPr>
          <p:nvPr/>
        </p:nvCxnSpPr>
        <p:spPr>
          <a:xfrm>
            <a:off x="9221446" y="4344685"/>
            <a:ext cx="0" cy="10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E77967C-6E1D-6A28-FD6C-4491F32B6F78}"/>
              </a:ext>
            </a:extLst>
          </p:cNvPr>
          <p:cNvSpPr txBox="1"/>
          <p:nvPr/>
        </p:nvSpPr>
        <p:spPr>
          <a:xfrm>
            <a:off x="9486622" y="1835657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CFC76-466E-3406-F57F-F75C9A2D640B}"/>
              </a:ext>
            </a:extLst>
          </p:cNvPr>
          <p:cNvSpPr txBox="1"/>
          <p:nvPr/>
        </p:nvSpPr>
        <p:spPr>
          <a:xfrm>
            <a:off x="9486622" y="5117853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94FB74-C30A-541B-4164-CC0993036F9E}"/>
              </a:ext>
            </a:extLst>
          </p:cNvPr>
          <p:cNvSpPr txBox="1"/>
          <p:nvPr/>
        </p:nvSpPr>
        <p:spPr>
          <a:xfrm>
            <a:off x="4048344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F297ED-06C1-E759-E04D-F103D4FB3ED4}"/>
              </a:ext>
            </a:extLst>
          </p:cNvPr>
          <p:cNvSpPr txBox="1"/>
          <p:nvPr/>
        </p:nvSpPr>
        <p:spPr>
          <a:xfrm>
            <a:off x="4835526" y="2623279"/>
            <a:ext cx="53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DD8F187-9872-418F-0C4B-F96F9C823C9D}"/>
              </a:ext>
            </a:extLst>
          </p:cNvPr>
          <p:cNvSpPr txBox="1"/>
          <p:nvPr/>
        </p:nvSpPr>
        <p:spPr>
          <a:xfrm>
            <a:off x="5659986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CED06-8E96-2E63-7A1E-89D4BAF70699}"/>
              </a:ext>
            </a:extLst>
          </p:cNvPr>
          <p:cNvSpPr txBox="1"/>
          <p:nvPr/>
        </p:nvSpPr>
        <p:spPr>
          <a:xfrm>
            <a:off x="6447168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0DDDC4-4568-C731-F1ED-136CC2B1D93A}"/>
              </a:ext>
            </a:extLst>
          </p:cNvPr>
          <p:cNvSpPr txBox="1"/>
          <p:nvPr/>
        </p:nvSpPr>
        <p:spPr>
          <a:xfrm>
            <a:off x="7234748" y="2623279"/>
            <a:ext cx="68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100</a:t>
            </a:r>
            <a:endParaRPr kumimoji="1" lang="zh-CN" altLang="en-US" dirty="0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7C2D7220-0F54-EC0A-AAB9-66A8499F1F25}"/>
              </a:ext>
            </a:extLst>
          </p:cNvPr>
          <p:cNvSpPr/>
          <p:nvPr/>
        </p:nvSpPr>
        <p:spPr>
          <a:xfrm>
            <a:off x="6941843" y="3596640"/>
            <a:ext cx="973963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528037EB-33E2-DF5A-5658-2116E76F6A4C}"/>
              </a:ext>
            </a:extLst>
          </p:cNvPr>
          <p:cNvSpPr txBox="1">
            <a:spLocks/>
          </p:cNvSpPr>
          <p:nvPr/>
        </p:nvSpPr>
        <p:spPr>
          <a:xfrm>
            <a:off x="1354124" y="3401327"/>
            <a:ext cx="2694220" cy="9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tx1"/>
                </a:solidFill>
              </a:rPr>
              <a:t>Inversion of computation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BCCD4E-10D7-B489-843F-0509A2F7FCAE}"/>
              </a:ext>
            </a:extLst>
          </p:cNvPr>
          <p:cNvSpPr txBox="1"/>
          <p:nvPr/>
        </p:nvSpPr>
        <p:spPr>
          <a:xfrm>
            <a:off x="4048344" y="472973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90E75EF-A77D-DCA1-2F40-C0ED5EEC401E}"/>
              </a:ext>
            </a:extLst>
          </p:cNvPr>
          <p:cNvSpPr txBox="1"/>
          <p:nvPr/>
        </p:nvSpPr>
        <p:spPr>
          <a:xfrm>
            <a:off x="4835527" y="4729734"/>
            <a:ext cx="53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B550CD-E2E2-FE9E-83D7-C6AB5ACBFE05}"/>
              </a:ext>
            </a:extLst>
          </p:cNvPr>
          <p:cNvSpPr txBox="1"/>
          <p:nvPr/>
        </p:nvSpPr>
        <p:spPr>
          <a:xfrm>
            <a:off x="5659986" y="472973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D06296-D792-6135-0678-90A8A1FD57CE}"/>
              </a:ext>
            </a:extLst>
          </p:cNvPr>
          <p:cNvSpPr txBox="1"/>
          <p:nvPr/>
        </p:nvSpPr>
        <p:spPr>
          <a:xfrm>
            <a:off x="6447168" y="4729734"/>
            <a:ext cx="58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101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EA491C7-E247-B31A-3369-1F8159B2364D}"/>
              </a:ext>
            </a:extLst>
          </p:cNvPr>
          <p:cNvSpPr txBox="1"/>
          <p:nvPr/>
        </p:nvSpPr>
        <p:spPr>
          <a:xfrm>
            <a:off x="7234748" y="4729734"/>
            <a:ext cx="81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10001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17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AD8C421-77D7-1915-FC82-FC03A4A46709}"/>
              </a:ext>
            </a:extLst>
          </p:cNvPr>
          <p:cNvSpPr/>
          <p:nvPr/>
        </p:nvSpPr>
        <p:spPr>
          <a:xfrm>
            <a:off x="4728871" y="1770101"/>
            <a:ext cx="2406315" cy="216568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Machine Learning</a:t>
            </a:r>
            <a:endParaRPr kumimoji="1" lang="zh-CN" altLang="en-US" sz="24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E3963D5-26BC-0E73-2D0B-8B8132D059A5}"/>
              </a:ext>
            </a:extLst>
          </p:cNvPr>
          <p:cNvSpPr/>
          <p:nvPr/>
        </p:nvSpPr>
        <p:spPr>
          <a:xfrm>
            <a:off x="3181269" y="2708564"/>
            <a:ext cx="1218471" cy="50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AE49D2-C881-9073-DC6F-442F67A86515}"/>
              </a:ext>
            </a:extLst>
          </p:cNvPr>
          <p:cNvSpPr/>
          <p:nvPr/>
        </p:nvSpPr>
        <p:spPr>
          <a:xfrm>
            <a:off x="855096" y="2106985"/>
            <a:ext cx="1996848" cy="15881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Data of input-output pairs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4BA6E-75F0-160B-7072-B88826B4ABE7}"/>
              </a:ext>
            </a:extLst>
          </p:cNvPr>
          <p:cNvSpPr/>
          <p:nvPr/>
        </p:nvSpPr>
        <p:spPr>
          <a:xfrm>
            <a:off x="8771480" y="2106985"/>
            <a:ext cx="2261938" cy="15881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Model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9849E3F8-69AC-809A-3E87-E4F80CCB32EB}"/>
              </a:ext>
            </a:extLst>
          </p:cNvPr>
          <p:cNvSpPr/>
          <p:nvPr/>
        </p:nvSpPr>
        <p:spPr>
          <a:xfrm>
            <a:off x="7299751" y="2708564"/>
            <a:ext cx="1307164" cy="50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E6387B-D64B-C76B-ADEF-E0DCC9250C57}"/>
              </a:ext>
            </a:extLst>
          </p:cNvPr>
          <p:cNvSpPr txBox="1"/>
          <p:nvPr/>
        </p:nvSpPr>
        <p:spPr>
          <a:xfrm>
            <a:off x="3181269" y="4953539"/>
            <a:ext cx="573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Machine Learning</a:t>
            </a:r>
            <a:r>
              <a:rPr kumimoji="1" lang="zh-CN" altLang="en-US" sz="2400" dirty="0"/>
              <a:t>：</a:t>
            </a:r>
            <a:r>
              <a:rPr kumimoji="1" lang="en-US" altLang="zh-CN" sz="2400" dirty="0">
                <a:solidFill>
                  <a:srgbClr val="FF0000"/>
                </a:solidFill>
              </a:rPr>
              <a:t>Universal Programmer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9DB3DC8-22B2-B7BD-C36C-06AAF09B8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845734"/>
            <a:ext cx="5882747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Tom Mitchell (1988): Well-posed learning problem: a computer program is said to learn from experience </a:t>
            </a:r>
            <a:r>
              <a:rPr lang="en-US" altLang="zh-CN" sz="2800" dirty="0">
                <a:solidFill>
                  <a:srgbClr val="FF0000"/>
                </a:solidFill>
              </a:rPr>
              <a:t>E</a:t>
            </a:r>
            <a:r>
              <a:rPr lang="en-US" altLang="zh-CN" sz="2800" dirty="0"/>
              <a:t> with respect to some task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and some performance measure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, if its performance on T, as measured by P, improves with experience E.</a:t>
            </a:r>
            <a:endParaRPr lang="zh-CN" altLang="en-US" sz="2800" dirty="0"/>
          </a:p>
        </p:txBody>
      </p:sp>
      <p:pic>
        <p:nvPicPr>
          <p:cNvPr id="11" name="Picture 1" descr="Tom Mitchell photo">
            <a:extLst>
              <a:ext uri="{FF2B5EF4-FFF2-40B4-BE49-F238E27FC236}">
                <a16:creationId xmlns:a16="http://schemas.microsoft.com/office/drawing/2014/main" id="{D4210BF9-E8DF-8A40-0E1C-90A11615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7693" y="2098089"/>
            <a:ext cx="2883412" cy="1714525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0B154E-4556-0D73-8D2F-10DB5079AA48}"/>
              </a:ext>
            </a:extLst>
          </p:cNvPr>
          <p:cNvSpPr/>
          <p:nvPr/>
        </p:nvSpPr>
        <p:spPr>
          <a:xfrm>
            <a:off x="8721629" y="4049362"/>
            <a:ext cx="1453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Tom Mitchell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31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10 Companies Using Machine Learning in Cool Ways">
            <a:extLst>
              <a:ext uri="{FF2B5EF4-FFF2-40B4-BE49-F238E27FC236}">
                <a16:creationId xmlns:a16="http://schemas.microsoft.com/office/drawing/2014/main" id="{A267F9D7-EDDB-64F7-3501-5BB8D86F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9" y="1509181"/>
            <a:ext cx="6263292" cy="44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8425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2233</Words>
  <Application>Microsoft Macintosh PowerPoint</Application>
  <PresentationFormat>宽屏</PresentationFormat>
  <Paragraphs>526</Paragraphs>
  <Slides>55</Slides>
  <Notes>52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宋体</vt:lpstr>
      <vt:lpstr>微软雅黑</vt:lpstr>
      <vt:lpstr>Songti SC</vt:lpstr>
      <vt:lpstr>Weibei SC</vt:lpstr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回顾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2025-03-13T02:47:12Z</dcterms:modified>
  <cp:category/>
</cp:coreProperties>
</file>